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3.xml" ContentType="application/vnd.openxmlformats-officedocument.presentationml.notesSlide+xml"/>
  <Override PartName="/ppt/comments/comment5.xml" ContentType="application/vnd.openxmlformats-officedocument.presentationml.comment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56" r:id="rId1"/>
  </p:sldMasterIdLst>
  <p:notesMasterIdLst>
    <p:notesMasterId r:id="rId13"/>
  </p:notesMasterIdLst>
  <p:sldIdLst>
    <p:sldId id="256" r:id="rId2"/>
    <p:sldId id="257" r:id="rId3"/>
    <p:sldId id="258" r:id="rId4"/>
    <p:sldId id="266" r:id="rId5"/>
    <p:sldId id="259" r:id="rId6"/>
    <p:sldId id="264" r:id="rId7"/>
    <p:sldId id="260" r:id="rId8"/>
    <p:sldId id="265" r:id="rId9"/>
    <p:sldId id="263" r:id="rId10"/>
    <p:sldId id="261" r:id="rId11"/>
    <p:sldId id="26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med omar farouq benarous" initials="aofb" lastIdx="23" clrIdx="0">
    <p:extLst>
      <p:ext uri="{19B8F6BF-5375-455C-9EA6-DF929625EA0E}">
        <p15:presenceInfo xmlns:p15="http://schemas.microsoft.com/office/powerpoint/2012/main" userId="S::a41369@alunos.ipb.pt::747cd7bc-9f16-4932-aa7e-c3589bb8d2d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0"/>
    <p:restoredTop sz="94606"/>
  </p:normalViewPr>
  <p:slideViewPr>
    <p:cSldViewPr snapToGrid="0" snapToObjects="1">
      <p:cViewPr varScale="1">
        <p:scale>
          <a:sx n="143" d="100"/>
          <a:sy n="143" d="100"/>
        </p:scale>
        <p:origin x="49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2-13T15:11:18.700" idx="9">
    <p:pos x="10" y="10"/>
    <p:text>Problem that we are tackling was brought up by Agricultural school here at IPB: 
* Its a Classification problem of images that seem to not be destinguashble even by our eyes , and as Nuno Rodrigues told me they have been using many manual techniques as measuring different sizes and applying some dimentiolitty reduction like PCA to be able to classify them  </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12-13T15:19:56.846" idx="10">
    <p:pos x="10" y="10"/>
    <p:text/>
    <p:extLst>
      <p:ext uri="{C676402C-5697-4E1C-873F-D02D1690AC5C}">
        <p15:threadingInfo xmlns:p15="http://schemas.microsoft.com/office/powerpoint/2012/main" timeZoneBias="0"/>
      </p:ext>
    </p:extLst>
  </p:cm>
  <p:cm authorId="1" dt="2020-12-13T15:26:18.079" idx="11">
    <p:pos x="7204" y="1268"/>
    <p:text>First Paper : 
*Scalability 
*Ddeployment
*Inference 
*Cost of realization</p:text>
    <p:extLst>
      <p:ext uri="{C676402C-5697-4E1C-873F-D02D1690AC5C}">
        <p15:threadingInfo xmlns:p15="http://schemas.microsoft.com/office/powerpoint/2012/main" timeZoneBias="0"/>
      </p:ext>
    </p:extLst>
  </p:cm>
  <p:cm authorId="1" dt="2020-12-13T15:27:36.114" idx="12">
    <p:pos x="146" y="146"/>
    <p:text>Second Paper :
* The problem is bit different (difference between classes is identifiable by human eye )
* Features were been set manually (Major Axis Length, Radius, Roundness)
*Expert Human intervention required in all steps
* Only reusable part is the neuralNetwork </p:text>
    <p:extLst>
      <p:ext uri="{C676402C-5697-4E1C-873F-D02D1690AC5C}">
        <p15:threadingInfo xmlns:p15="http://schemas.microsoft.com/office/powerpoint/2012/main" timeZoneBias="0"/>
      </p:ext>
    </p:extLst>
  </p:cm>
  <p:cm authorId="1" dt="2020-12-13T15:32:21.937" idx="13">
    <p:pos x="282" y="282"/>
    <p:text>For both 
* They didn't release the code/deploy  a software for it </p:text>
    <p:extLst>
      <p:ext uri="{C676402C-5697-4E1C-873F-D02D1690AC5C}">
        <p15:threadingInfo xmlns:p15="http://schemas.microsoft.com/office/powerpoint/2012/main" timeZoneBias="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12-01T18:34:47.760" idx="1">
    <p:pos x="10" y="10"/>
    <p:text>* That's how all primates works </p:text>
    <p:extLst>
      <p:ext uri="{C676402C-5697-4E1C-873F-D02D1690AC5C}">
        <p15:threadingInfo xmlns:p15="http://schemas.microsoft.com/office/powerpoint/2012/main" timeZoneBias="0"/>
      </p:ext>
    </p:extLst>
  </p:cm>
  <p:cm authorId="1" dt="2020-12-13T15:35:22.690" idx="14">
    <p:pos x="10" y="146"/>
    <p:text>There were lot of discussions around supervised learning , but the base of the learning is data , we might don't know how to the brain connects different data and how it makes abstraction/anologies .. but I believe that the base of the learning is data</p:text>
    <p:extLst>
      <p:ext uri="{C676402C-5697-4E1C-873F-D02D1690AC5C}">
        <p15:threadingInfo xmlns:p15="http://schemas.microsoft.com/office/powerpoint/2012/main" timeZoneBias="0">
          <p15:parentCm authorId="1" idx="1"/>
        </p15:threadingInfo>
      </p:ext>
    </p:extLst>
  </p:cm>
  <p:cm authorId="1" dt="2020-12-01T18:40:10.407" idx="3">
    <p:pos x="6750" y="1281"/>
    <p:text>We Collected  with the help of agricultural school and labelled 16 classes of almonds with about 3000 image</p:text>
    <p:extLst>
      <p:ext uri="{C676402C-5697-4E1C-873F-D02D1690AC5C}">
        <p15:threadingInfo xmlns:p15="http://schemas.microsoft.com/office/powerpoint/2012/main" timeZoneBias="0"/>
      </p:ext>
    </p:extLst>
  </p:cm>
  <p:cm authorId="1" dt="2020-12-13T15:36:46.454" idx="15">
    <p:pos x="146" y="146"/>
    <p:text>* messy data 
* Remove unneeded dimensions
* label data since we are using supervised models 
* save us training time 
* better generalisation </p:text>
    <p:extLst>
      <p:ext uri="{C676402C-5697-4E1C-873F-D02D1690AC5C}">
        <p15:threadingInfo xmlns:p15="http://schemas.microsoft.com/office/powerpoint/2012/main" timeZoneBias="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12-13T15:47:05.419" idx="16">
    <p:pos x="10" y="10"/>
    <p:text>1.The blur, or smoothing, of an image, removes “outlier” pixels that may be noise in the image
2. To help separate the actual object from the background since the background is white 
3.Canny edge detection is a technique to extract useful structural information
from different vision objects and dramatically reduce the amount of data to
be processed. 
4. Dilation, it is one of the basic operations
in mathematical morphology , It uses a structuring element for probing and expanding
the shapes contained in the input image
5.To extract just the main feature of the almond in this case we are using the biggest countours </p:text>
    <p:extLst>
      <p:ext uri="{C676402C-5697-4E1C-873F-D02D1690AC5C}">
        <p15:threadingInfo xmlns:p15="http://schemas.microsoft.com/office/powerpoint/2012/main" timeZoneBias="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12-13T17:39:51.296" idx="18">
    <p:pos x="10" y="10"/>
    <p:text>1. Get the mean of each channel </p:text>
    <p:extLst>
      <p:ext uri="{C676402C-5697-4E1C-873F-D02D1690AC5C}">
        <p15:threadingInfo xmlns:p15="http://schemas.microsoft.com/office/powerpoint/2012/main" timeZoneBias="0"/>
      </p:ext>
    </p:extLst>
  </p:cm>
  <p:cm authorId="1" dt="2020-12-13T17:42:09.633" idx="19">
    <p:pos x="146" y="146"/>
    <p:text>2.</p:text>
    <p:extLst>
      <p:ext uri="{C676402C-5697-4E1C-873F-D02D1690AC5C}">
        <p15:threadingInfo xmlns:p15="http://schemas.microsoft.com/office/powerpoint/2012/main" timeZoneBias="0"/>
      </p:ext>
    </p:extLst>
  </p:cm>
  <p:cm authorId="1" dt="2020-12-13T17:42:14.514" idx="20">
    <p:pos x="282" y="282"/>
    <p:text>3- 
*ImageNet model September 10, 2012. 
* It eight learned layers —five convolutional and three fully-connected.
*Training took 5 days , that's why we thought that if we reduce the size the learning will be more efficient and faster </p:text>
    <p:extLst>
      <p:ext uri="{C676402C-5697-4E1C-873F-D02D1690AC5C}">
        <p15:threadingInfo xmlns:p15="http://schemas.microsoft.com/office/powerpoint/2012/main" timeZoneBias="0"/>
      </p:ext>
    </p:extLst>
  </p:cm>
  <p:cm authorId="1" dt="2020-12-13T17:54:22.993" idx="21">
    <p:pos x="418" y="418"/>
    <p:text/>
    <p:extLst>
      <p:ext uri="{C676402C-5697-4E1C-873F-D02D1690AC5C}">
        <p15:threadingInfo xmlns:p15="http://schemas.microsoft.com/office/powerpoint/2012/main" timeZoneBias="0"/>
      </p:ext>
    </p:extLst>
  </p:cm>
  <p:cm authorId="1" dt="2020-12-13T17:54:41.313" idx="23">
    <p:pos x="554" y="554"/>
    <p:text>4- one day of training and better accuracy</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0B3A9-9944-0146-A374-A4D772E90824}" type="datetimeFigureOut">
              <a:rPr lang="en-PT" smtClean="0"/>
              <a:t>16/12/2020</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77B3F-24EA-BA48-9BFE-D998E09E2916}" type="slidenum">
              <a:rPr lang="en-PT" smtClean="0"/>
              <a:t>‹#›</a:t>
            </a:fld>
            <a:endParaRPr lang="en-PT"/>
          </a:p>
        </p:txBody>
      </p:sp>
    </p:spTree>
    <p:extLst>
      <p:ext uri="{BB962C8B-B14F-4D97-AF65-F5344CB8AC3E}">
        <p14:creationId xmlns:p14="http://schemas.microsoft.com/office/powerpoint/2010/main" val="4113198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56E77B3F-24EA-BA48-9BFE-D998E09E2916}" type="slidenum">
              <a:rPr lang="en-PT" smtClean="0"/>
              <a:t>1</a:t>
            </a:fld>
            <a:endParaRPr lang="en-PT"/>
          </a:p>
        </p:txBody>
      </p:sp>
    </p:spTree>
    <p:extLst>
      <p:ext uri="{BB962C8B-B14F-4D97-AF65-F5344CB8AC3E}">
        <p14:creationId xmlns:p14="http://schemas.microsoft.com/office/powerpoint/2010/main" val="1972770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56E77B3F-24EA-BA48-9BFE-D998E09E2916}" type="slidenum">
              <a:rPr lang="en-PT" smtClean="0"/>
              <a:t>3</a:t>
            </a:fld>
            <a:endParaRPr lang="en-PT"/>
          </a:p>
        </p:txBody>
      </p:sp>
    </p:spTree>
    <p:extLst>
      <p:ext uri="{BB962C8B-B14F-4D97-AF65-F5344CB8AC3E}">
        <p14:creationId xmlns:p14="http://schemas.microsoft.com/office/powerpoint/2010/main" val="39962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PT" dirty="0"/>
          </a:p>
        </p:txBody>
      </p:sp>
      <p:sp>
        <p:nvSpPr>
          <p:cNvPr id="4" name="Slide Number Placeholder 3"/>
          <p:cNvSpPr>
            <a:spLocks noGrp="1"/>
          </p:cNvSpPr>
          <p:nvPr>
            <p:ph type="sldNum" sz="quarter" idx="5"/>
          </p:nvPr>
        </p:nvSpPr>
        <p:spPr/>
        <p:txBody>
          <a:bodyPr/>
          <a:lstStyle/>
          <a:p>
            <a:fld id="{56E77B3F-24EA-BA48-9BFE-D998E09E2916}" type="slidenum">
              <a:rPr lang="en-PT" smtClean="0"/>
              <a:t>7</a:t>
            </a:fld>
            <a:endParaRPr lang="en-PT"/>
          </a:p>
        </p:txBody>
      </p:sp>
    </p:spTree>
    <p:extLst>
      <p:ext uri="{BB962C8B-B14F-4D97-AF65-F5344CB8AC3E}">
        <p14:creationId xmlns:p14="http://schemas.microsoft.com/office/powerpoint/2010/main" val="1438359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PT" dirty="0"/>
          </a:p>
        </p:txBody>
      </p:sp>
      <p:sp>
        <p:nvSpPr>
          <p:cNvPr id="4" name="Slide Number Placeholder 3"/>
          <p:cNvSpPr>
            <a:spLocks noGrp="1"/>
          </p:cNvSpPr>
          <p:nvPr>
            <p:ph type="sldNum" sz="quarter" idx="5"/>
          </p:nvPr>
        </p:nvSpPr>
        <p:spPr/>
        <p:txBody>
          <a:bodyPr/>
          <a:lstStyle/>
          <a:p>
            <a:fld id="{56E77B3F-24EA-BA48-9BFE-D998E09E2916}" type="slidenum">
              <a:rPr lang="en-PT" smtClean="0"/>
              <a:t>8</a:t>
            </a:fld>
            <a:endParaRPr lang="en-PT"/>
          </a:p>
        </p:txBody>
      </p:sp>
    </p:spTree>
    <p:extLst>
      <p:ext uri="{BB962C8B-B14F-4D97-AF65-F5344CB8AC3E}">
        <p14:creationId xmlns:p14="http://schemas.microsoft.com/office/powerpoint/2010/main" val="18658139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67B1A34-6373-4643-88E4-F60429CA6629}" type="datetimeFigureOut">
              <a:rPr lang="en-PT" smtClean="0"/>
              <a:t>16/12/2020</a:t>
            </a:fld>
            <a:endParaRPr lang="en-PT"/>
          </a:p>
        </p:txBody>
      </p:sp>
      <p:sp>
        <p:nvSpPr>
          <p:cNvPr id="5" name="Footer Placeholder 4"/>
          <p:cNvSpPr>
            <a:spLocks noGrp="1"/>
          </p:cNvSpPr>
          <p:nvPr>
            <p:ph type="ftr" sz="quarter" idx="11"/>
          </p:nvPr>
        </p:nvSpPr>
        <p:spPr>
          <a:xfrm>
            <a:off x="1876424" y="5410201"/>
            <a:ext cx="5124886" cy="365125"/>
          </a:xfrm>
        </p:spPr>
        <p:txBody>
          <a:bodyPr/>
          <a:lstStyle/>
          <a:p>
            <a:endParaRPr lang="en-PT"/>
          </a:p>
        </p:txBody>
      </p:sp>
      <p:sp>
        <p:nvSpPr>
          <p:cNvPr id="6" name="Slide Number Placeholder 5"/>
          <p:cNvSpPr>
            <a:spLocks noGrp="1"/>
          </p:cNvSpPr>
          <p:nvPr>
            <p:ph type="sldNum" sz="quarter" idx="12"/>
          </p:nvPr>
        </p:nvSpPr>
        <p:spPr>
          <a:xfrm>
            <a:off x="9896911" y="5410199"/>
            <a:ext cx="771089" cy="365125"/>
          </a:xfrm>
        </p:spPr>
        <p:txBody>
          <a:bodyPr/>
          <a:lstStyle/>
          <a:p>
            <a:fld id="{27C2EFCD-5B45-414E-8C6F-B40A48B0F0F6}" type="slidenum">
              <a:rPr lang="en-PT" smtClean="0"/>
              <a:t>‹#›</a:t>
            </a:fld>
            <a:endParaRPr lang="en-PT"/>
          </a:p>
        </p:txBody>
      </p:sp>
    </p:spTree>
    <p:extLst>
      <p:ext uri="{BB962C8B-B14F-4D97-AF65-F5344CB8AC3E}">
        <p14:creationId xmlns:p14="http://schemas.microsoft.com/office/powerpoint/2010/main" val="404534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67B1A34-6373-4643-88E4-F60429CA6629}" type="datetimeFigureOut">
              <a:rPr lang="en-PT" smtClean="0"/>
              <a:t>16/12/2020</a:t>
            </a:fld>
            <a:endParaRPr lang="en-PT"/>
          </a:p>
        </p:txBody>
      </p:sp>
      <p:sp>
        <p:nvSpPr>
          <p:cNvPr id="6" name="Footer Placeholder 5"/>
          <p:cNvSpPr>
            <a:spLocks noGrp="1"/>
          </p:cNvSpPr>
          <p:nvPr>
            <p:ph type="ftr" sz="quarter" idx="11"/>
          </p:nvPr>
        </p:nvSpPr>
        <p:spPr/>
        <p:txBody>
          <a:bodyPr/>
          <a:lstStyle/>
          <a:p>
            <a:endParaRPr lang="en-PT"/>
          </a:p>
        </p:txBody>
      </p:sp>
      <p:sp>
        <p:nvSpPr>
          <p:cNvPr id="7" name="Slide Number Placeholder 6"/>
          <p:cNvSpPr>
            <a:spLocks noGrp="1"/>
          </p:cNvSpPr>
          <p:nvPr>
            <p:ph type="sldNum" sz="quarter" idx="12"/>
          </p:nvPr>
        </p:nvSpPr>
        <p:spPr/>
        <p:txBody>
          <a:bodyPr/>
          <a:lstStyle/>
          <a:p>
            <a:fld id="{27C2EFCD-5B45-414E-8C6F-B40A48B0F0F6}" type="slidenum">
              <a:rPr lang="en-PT" smtClean="0"/>
              <a:t>‹#›</a:t>
            </a:fld>
            <a:endParaRPr lang="en-PT"/>
          </a:p>
        </p:txBody>
      </p:sp>
    </p:spTree>
    <p:extLst>
      <p:ext uri="{BB962C8B-B14F-4D97-AF65-F5344CB8AC3E}">
        <p14:creationId xmlns:p14="http://schemas.microsoft.com/office/powerpoint/2010/main" val="2808071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67B1A34-6373-4643-88E4-F60429CA6629}" type="datetimeFigureOut">
              <a:rPr lang="en-PT" smtClean="0"/>
              <a:t>16/12/2020</a:t>
            </a:fld>
            <a:endParaRPr lang="en-PT"/>
          </a:p>
        </p:txBody>
      </p:sp>
      <p:sp>
        <p:nvSpPr>
          <p:cNvPr id="6" name="Footer Placeholder 5"/>
          <p:cNvSpPr>
            <a:spLocks noGrp="1"/>
          </p:cNvSpPr>
          <p:nvPr>
            <p:ph type="ftr" sz="quarter" idx="11"/>
          </p:nvPr>
        </p:nvSpPr>
        <p:spPr/>
        <p:txBody>
          <a:bodyPr/>
          <a:lstStyle/>
          <a:p>
            <a:endParaRPr lang="en-PT"/>
          </a:p>
        </p:txBody>
      </p:sp>
      <p:sp>
        <p:nvSpPr>
          <p:cNvPr id="7" name="Slide Number Placeholder 6"/>
          <p:cNvSpPr>
            <a:spLocks noGrp="1"/>
          </p:cNvSpPr>
          <p:nvPr>
            <p:ph type="sldNum" sz="quarter" idx="12"/>
          </p:nvPr>
        </p:nvSpPr>
        <p:spPr/>
        <p:txBody>
          <a:bodyPr/>
          <a:lstStyle/>
          <a:p>
            <a:fld id="{27C2EFCD-5B45-414E-8C6F-B40A48B0F0F6}" type="slidenum">
              <a:rPr lang="en-PT" smtClean="0"/>
              <a:t>‹#›</a:t>
            </a:fld>
            <a:endParaRPr lang="en-PT"/>
          </a:p>
        </p:txBody>
      </p:sp>
    </p:spTree>
    <p:extLst>
      <p:ext uri="{BB962C8B-B14F-4D97-AF65-F5344CB8AC3E}">
        <p14:creationId xmlns:p14="http://schemas.microsoft.com/office/powerpoint/2010/main" val="1542525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67B1A34-6373-4643-88E4-F60429CA6629}" type="datetimeFigureOut">
              <a:rPr lang="en-PT" smtClean="0"/>
              <a:t>16/12/2020</a:t>
            </a:fld>
            <a:endParaRPr lang="en-PT"/>
          </a:p>
        </p:txBody>
      </p:sp>
      <p:sp>
        <p:nvSpPr>
          <p:cNvPr id="6" name="Footer Placeholder 5"/>
          <p:cNvSpPr>
            <a:spLocks noGrp="1"/>
          </p:cNvSpPr>
          <p:nvPr>
            <p:ph type="ftr" sz="quarter" idx="11"/>
          </p:nvPr>
        </p:nvSpPr>
        <p:spPr/>
        <p:txBody>
          <a:bodyPr/>
          <a:lstStyle/>
          <a:p>
            <a:endParaRPr lang="en-PT"/>
          </a:p>
        </p:txBody>
      </p:sp>
      <p:sp>
        <p:nvSpPr>
          <p:cNvPr id="7" name="Slide Number Placeholder 6"/>
          <p:cNvSpPr>
            <a:spLocks noGrp="1"/>
          </p:cNvSpPr>
          <p:nvPr>
            <p:ph type="sldNum" sz="quarter" idx="12"/>
          </p:nvPr>
        </p:nvSpPr>
        <p:spPr/>
        <p:txBody>
          <a:bodyPr/>
          <a:lstStyle/>
          <a:p>
            <a:fld id="{27C2EFCD-5B45-414E-8C6F-B40A48B0F0F6}" type="slidenum">
              <a:rPr lang="en-PT" smtClean="0"/>
              <a:t>‹#›</a:t>
            </a:fld>
            <a:endParaRPr lang="en-PT"/>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56961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67B1A34-6373-4643-88E4-F60429CA6629}" type="datetimeFigureOut">
              <a:rPr lang="en-PT" smtClean="0"/>
              <a:t>16/12/2020</a:t>
            </a:fld>
            <a:endParaRPr lang="en-PT"/>
          </a:p>
        </p:txBody>
      </p:sp>
      <p:sp>
        <p:nvSpPr>
          <p:cNvPr id="6" name="Footer Placeholder 5"/>
          <p:cNvSpPr>
            <a:spLocks noGrp="1"/>
          </p:cNvSpPr>
          <p:nvPr>
            <p:ph type="ftr" sz="quarter" idx="11"/>
          </p:nvPr>
        </p:nvSpPr>
        <p:spPr/>
        <p:txBody>
          <a:bodyPr/>
          <a:lstStyle/>
          <a:p>
            <a:endParaRPr lang="en-PT"/>
          </a:p>
        </p:txBody>
      </p:sp>
      <p:sp>
        <p:nvSpPr>
          <p:cNvPr id="7" name="Slide Number Placeholder 6"/>
          <p:cNvSpPr>
            <a:spLocks noGrp="1"/>
          </p:cNvSpPr>
          <p:nvPr>
            <p:ph type="sldNum" sz="quarter" idx="12"/>
          </p:nvPr>
        </p:nvSpPr>
        <p:spPr/>
        <p:txBody>
          <a:bodyPr/>
          <a:lstStyle/>
          <a:p>
            <a:fld id="{27C2EFCD-5B45-414E-8C6F-B40A48B0F0F6}" type="slidenum">
              <a:rPr lang="en-PT" smtClean="0"/>
              <a:t>‹#›</a:t>
            </a:fld>
            <a:endParaRPr lang="en-PT"/>
          </a:p>
        </p:txBody>
      </p:sp>
    </p:spTree>
    <p:extLst>
      <p:ext uri="{BB962C8B-B14F-4D97-AF65-F5344CB8AC3E}">
        <p14:creationId xmlns:p14="http://schemas.microsoft.com/office/powerpoint/2010/main" val="3284260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267B1A34-6373-4643-88E4-F60429CA6629}" type="datetimeFigureOut">
              <a:rPr lang="en-PT" smtClean="0"/>
              <a:t>16/12/2020</a:t>
            </a:fld>
            <a:endParaRPr lang="en-PT"/>
          </a:p>
        </p:txBody>
      </p:sp>
      <p:sp>
        <p:nvSpPr>
          <p:cNvPr id="4" name="Footer Placeholder 3"/>
          <p:cNvSpPr>
            <a:spLocks noGrp="1"/>
          </p:cNvSpPr>
          <p:nvPr>
            <p:ph type="ftr" sz="quarter" idx="11"/>
          </p:nvPr>
        </p:nvSpPr>
        <p:spPr/>
        <p:txBody>
          <a:bodyPr/>
          <a:lstStyle/>
          <a:p>
            <a:endParaRPr lang="en-PT"/>
          </a:p>
        </p:txBody>
      </p:sp>
      <p:sp>
        <p:nvSpPr>
          <p:cNvPr id="5" name="Slide Number Placeholder 4"/>
          <p:cNvSpPr>
            <a:spLocks noGrp="1"/>
          </p:cNvSpPr>
          <p:nvPr>
            <p:ph type="sldNum" sz="quarter" idx="12"/>
          </p:nvPr>
        </p:nvSpPr>
        <p:spPr/>
        <p:txBody>
          <a:bodyPr/>
          <a:lstStyle/>
          <a:p>
            <a:fld id="{27C2EFCD-5B45-414E-8C6F-B40A48B0F0F6}" type="slidenum">
              <a:rPr lang="en-PT" smtClean="0"/>
              <a:t>‹#›</a:t>
            </a:fld>
            <a:endParaRPr lang="en-PT"/>
          </a:p>
        </p:txBody>
      </p:sp>
    </p:spTree>
    <p:extLst>
      <p:ext uri="{BB962C8B-B14F-4D97-AF65-F5344CB8AC3E}">
        <p14:creationId xmlns:p14="http://schemas.microsoft.com/office/powerpoint/2010/main" val="39670989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267B1A34-6373-4643-88E4-F60429CA6629}" type="datetimeFigureOut">
              <a:rPr lang="en-PT" smtClean="0"/>
              <a:t>16/12/2020</a:t>
            </a:fld>
            <a:endParaRPr lang="en-PT"/>
          </a:p>
        </p:txBody>
      </p:sp>
      <p:sp>
        <p:nvSpPr>
          <p:cNvPr id="4" name="Footer Placeholder 3"/>
          <p:cNvSpPr>
            <a:spLocks noGrp="1"/>
          </p:cNvSpPr>
          <p:nvPr>
            <p:ph type="ftr" sz="quarter" idx="11"/>
          </p:nvPr>
        </p:nvSpPr>
        <p:spPr/>
        <p:txBody>
          <a:bodyPr/>
          <a:lstStyle/>
          <a:p>
            <a:endParaRPr lang="en-PT"/>
          </a:p>
        </p:txBody>
      </p:sp>
      <p:sp>
        <p:nvSpPr>
          <p:cNvPr id="5" name="Slide Number Placeholder 4"/>
          <p:cNvSpPr>
            <a:spLocks noGrp="1"/>
          </p:cNvSpPr>
          <p:nvPr>
            <p:ph type="sldNum" sz="quarter" idx="12"/>
          </p:nvPr>
        </p:nvSpPr>
        <p:spPr/>
        <p:txBody>
          <a:bodyPr/>
          <a:lstStyle/>
          <a:p>
            <a:fld id="{27C2EFCD-5B45-414E-8C6F-B40A48B0F0F6}" type="slidenum">
              <a:rPr lang="en-PT" smtClean="0"/>
              <a:t>‹#›</a:t>
            </a:fld>
            <a:endParaRPr lang="en-PT"/>
          </a:p>
        </p:txBody>
      </p:sp>
    </p:spTree>
    <p:extLst>
      <p:ext uri="{BB962C8B-B14F-4D97-AF65-F5344CB8AC3E}">
        <p14:creationId xmlns:p14="http://schemas.microsoft.com/office/powerpoint/2010/main" val="1899221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67B1A34-6373-4643-88E4-F60429CA6629}" type="datetimeFigureOut">
              <a:rPr lang="en-PT" smtClean="0"/>
              <a:t>16/12/2020</a:t>
            </a:fld>
            <a:endParaRPr lang="en-PT"/>
          </a:p>
        </p:txBody>
      </p:sp>
      <p:sp>
        <p:nvSpPr>
          <p:cNvPr id="5" name="Footer Placeholder 4"/>
          <p:cNvSpPr>
            <a:spLocks noGrp="1"/>
          </p:cNvSpPr>
          <p:nvPr>
            <p:ph type="ftr" sz="quarter" idx="11"/>
          </p:nvPr>
        </p:nvSpPr>
        <p:spPr/>
        <p:txBody>
          <a:bodyPr/>
          <a:lstStyle/>
          <a:p>
            <a:endParaRPr lang="en-PT"/>
          </a:p>
        </p:txBody>
      </p:sp>
      <p:sp>
        <p:nvSpPr>
          <p:cNvPr id="6" name="Slide Number Placeholder 5"/>
          <p:cNvSpPr>
            <a:spLocks noGrp="1"/>
          </p:cNvSpPr>
          <p:nvPr>
            <p:ph type="sldNum" sz="quarter" idx="12"/>
          </p:nvPr>
        </p:nvSpPr>
        <p:spPr/>
        <p:txBody>
          <a:bodyPr/>
          <a:lstStyle/>
          <a:p>
            <a:fld id="{27C2EFCD-5B45-414E-8C6F-B40A48B0F0F6}" type="slidenum">
              <a:rPr lang="en-PT" smtClean="0"/>
              <a:t>‹#›</a:t>
            </a:fld>
            <a:endParaRPr lang="en-PT"/>
          </a:p>
        </p:txBody>
      </p:sp>
    </p:spTree>
    <p:extLst>
      <p:ext uri="{BB962C8B-B14F-4D97-AF65-F5344CB8AC3E}">
        <p14:creationId xmlns:p14="http://schemas.microsoft.com/office/powerpoint/2010/main" val="19750843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67B1A34-6373-4643-88E4-F60429CA6629}" type="datetimeFigureOut">
              <a:rPr lang="en-PT" smtClean="0"/>
              <a:t>16/12/2020</a:t>
            </a:fld>
            <a:endParaRPr lang="en-PT"/>
          </a:p>
        </p:txBody>
      </p:sp>
      <p:sp>
        <p:nvSpPr>
          <p:cNvPr id="5" name="Footer Placeholder 4"/>
          <p:cNvSpPr>
            <a:spLocks noGrp="1"/>
          </p:cNvSpPr>
          <p:nvPr>
            <p:ph type="ftr" sz="quarter" idx="11"/>
          </p:nvPr>
        </p:nvSpPr>
        <p:spPr/>
        <p:txBody>
          <a:bodyPr/>
          <a:lstStyle/>
          <a:p>
            <a:endParaRPr lang="en-PT"/>
          </a:p>
        </p:txBody>
      </p:sp>
      <p:sp>
        <p:nvSpPr>
          <p:cNvPr id="6" name="Slide Number Placeholder 5"/>
          <p:cNvSpPr>
            <a:spLocks noGrp="1"/>
          </p:cNvSpPr>
          <p:nvPr>
            <p:ph type="sldNum" sz="quarter" idx="12"/>
          </p:nvPr>
        </p:nvSpPr>
        <p:spPr/>
        <p:txBody>
          <a:bodyPr/>
          <a:lstStyle/>
          <a:p>
            <a:fld id="{27C2EFCD-5B45-414E-8C6F-B40A48B0F0F6}" type="slidenum">
              <a:rPr lang="en-PT" smtClean="0"/>
              <a:t>‹#›</a:t>
            </a:fld>
            <a:endParaRPr lang="en-PT"/>
          </a:p>
        </p:txBody>
      </p:sp>
    </p:spTree>
    <p:extLst>
      <p:ext uri="{BB962C8B-B14F-4D97-AF65-F5344CB8AC3E}">
        <p14:creationId xmlns:p14="http://schemas.microsoft.com/office/powerpoint/2010/main" val="2631324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67B1A34-6373-4643-88E4-F60429CA6629}" type="datetimeFigureOut">
              <a:rPr lang="en-PT" smtClean="0"/>
              <a:t>16/12/2020</a:t>
            </a:fld>
            <a:endParaRPr lang="en-PT"/>
          </a:p>
        </p:txBody>
      </p:sp>
      <p:sp>
        <p:nvSpPr>
          <p:cNvPr id="5" name="Footer Placeholder 4"/>
          <p:cNvSpPr>
            <a:spLocks noGrp="1"/>
          </p:cNvSpPr>
          <p:nvPr>
            <p:ph type="ftr" sz="quarter" idx="11"/>
          </p:nvPr>
        </p:nvSpPr>
        <p:spPr/>
        <p:txBody>
          <a:bodyPr/>
          <a:lstStyle/>
          <a:p>
            <a:endParaRPr lang="en-PT"/>
          </a:p>
        </p:txBody>
      </p:sp>
      <p:sp>
        <p:nvSpPr>
          <p:cNvPr id="6" name="Slide Number Placeholder 5"/>
          <p:cNvSpPr>
            <a:spLocks noGrp="1"/>
          </p:cNvSpPr>
          <p:nvPr>
            <p:ph type="sldNum" sz="quarter" idx="12"/>
          </p:nvPr>
        </p:nvSpPr>
        <p:spPr/>
        <p:txBody>
          <a:bodyPr/>
          <a:lstStyle/>
          <a:p>
            <a:fld id="{27C2EFCD-5B45-414E-8C6F-B40A48B0F0F6}" type="slidenum">
              <a:rPr lang="en-PT" smtClean="0"/>
              <a:t>‹#›</a:t>
            </a:fld>
            <a:endParaRPr lang="en-PT"/>
          </a:p>
        </p:txBody>
      </p:sp>
    </p:spTree>
    <p:extLst>
      <p:ext uri="{BB962C8B-B14F-4D97-AF65-F5344CB8AC3E}">
        <p14:creationId xmlns:p14="http://schemas.microsoft.com/office/powerpoint/2010/main" val="3757691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67B1A34-6373-4643-88E4-F60429CA6629}" type="datetimeFigureOut">
              <a:rPr lang="en-PT" smtClean="0"/>
              <a:t>16/12/2020</a:t>
            </a:fld>
            <a:endParaRPr lang="en-PT"/>
          </a:p>
        </p:txBody>
      </p:sp>
      <p:sp>
        <p:nvSpPr>
          <p:cNvPr id="5" name="Footer Placeholder 4"/>
          <p:cNvSpPr>
            <a:spLocks noGrp="1"/>
          </p:cNvSpPr>
          <p:nvPr>
            <p:ph type="ftr" sz="quarter" idx="11"/>
          </p:nvPr>
        </p:nvSpPr>
        <p:spPr/>
        <p:txBody>
          <a:bodyPr/>
          <a:lstStyle/>
          <a:p>
            <a:endParaRPr lang="en-PT"/>
          </a:p>
        </p:txBody>
      </p:sp>
      <p:sp>
        <p:nvSpPr>
          <p:cNvPr id="6" name="Slide Number Placeholder 5"/>
          <p:cNvSpPr>
            <a:spLocks noGrp="1"/>
          </p:cNvSpPr>
          <p:nvPr>
            <p:ph type="sldNum" sz="quarter" idx="12"/>
          </p:nvPr>
        </p:nvSpPr>
        <p:spPr/>
        <p:txBody>
          <a:bodyPr/>
          <a:lstStyle/>
          <a:p>
            <a:fld id="{27C2EFCD-5B45-414E-8C6F-B40A48B0F0F6}" type="slidenum">
              <a:rPr lang="en-PT" smtClean="0"/>
              <a:t>‹#›</a:t>
            </a:fld>
            <a:endParaRPr lang="en-PT"/>
          </a:p>
        </p:txBody>
      </p:sp>
    </p:spTree>
    <p:extLst>
      <p:ext uri="{BB962C8B-B14F-4D97-AF65-F5344CB8AC3E}">
        <p14:creationId xmlns:p14="http://schemas.microsoft.com/office/powerpoint/2010/main" val="1715595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67B1A34-6373-4643-88E4-F60429CA6629}" type="datetimeFigureOut">
              <a:rPr lang="en-PT" smtClean="0"/>
              <a:t>16/12/2020</a:t>
            </a:fld>
            <a:endParaRPr lang="en-PT"/>
          </a:p>
        </p:txBody>
      </p:sp>
      <p:sp>
        <p:nvSpPr>
          <p:cNvPr id="6" name="Footer Placeholder 5"/>
          <p:cNvSpPr>
            <a:spLocks noGrp="1"/>
          </p:cNvSpPr>
          <p:nvPr>
            <p:ph type="ftr" sz="quarter" idx="11"/>
          </p:nvPr>
        </p:nvSpPr>
        <p:spPr/>
        <p:txBody>
          <a:bodyPr/>
          <a:lstStyle/>
          <a:p>
            <a:endParaRPr lang="en-PT"/>
          </a:p>
        </p:txBody>
      </p:sp>
      <p:sp>
        <p:nvSpPr>
          <p:cNvPr id="7" name="Slide Number Placeholder 6"/>
          <p:cNvSpPr>
            <a:spLocks noGrp="1"/>
          </p:cNvSpPr>
          <p:nvPr>
            <p:ph type="sldNum" sz="quarter" idx="12"/>
          </p:nvPr>
        </p:nvSpPr>
        <p:spPr/>
        <p:txBody>
          <a:bodyPr/>
          <a:lstStyle/>
          <a:p>
            <a:fld id="{27C2EFCD-5B45-414E-8C6F-B40A48B0F0F6}" type="slidenum">
              <a:rPr lang="en-PT" smtClean="0"/>
              <a:t>‹#›</a:t>
            </a:fld>
            <a:endParaRPr lang="en-PT"/>
          </a:p>
        </p:txBody>
      </p:sp>
    </p:spTree>
    <p:extLst>
      <p:ext uri="{BB962C8B-B14F-4D97-AF65-F5344CB8AC3E}">
        <p14:creationId xmlns:p14="http://schemas.microsoft.com/office/powerpoint/2010/main" val="1501893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67B1A34-6373-4643-88E4-F60429CA6629}" type="datetimeFigureOut">
              <a:rPr lang="en-PT" smtClean="0"/>
              <a:t>16/12/2020</a:t>
            </a:fld>
            <a:endParaRPr lang="en-PT"/>
          </a:p>
        </p:txBody>
      </p:sp>
      <p:sp>
        <p:nvSpPr>
          <p:cNvPr id="8" name="Footer Placeholder 7"/>
          <p:cNvSpPr>
            <a:spLocks noGrp="1"/>
          </p:cNvSpPr>
          <p:nvPr>
            <p:ph type="ftr" sz="quarter" idx="11"/>
          </p:nvPr>
        </p:nvSpPr>
        <p:spPr/>
        <p:txBody>
          <a:bodyPr/>
          <a:lstStyle/>
          <a:p>
            <a:endParaRPr lang="en-PT"/>
          </a:p>
        </p:txBody>
      </p:sp>
      <p:sp>
        <p:nvSpPr>
          <p:cNvPr id="9" name="Slide Number Placeholder 8"/>
          <p:cNvSpPr>
            <a:spLocks noGrp="1"/>
          </p:cNvSpPr>
          <p:nvPr>
            <p:ph type="sldNum" sz="quarter" idx="12"/>
          </p:nvPr>
        </p:nvSpPr>
        <p:spPr/>
        <p:txBody>
          <a:bodyPr/>
          <a:lstStyle/>
          <a:p>
            <a:fld id="{27C2EFCD-5B45-414E-8C6F-B40A48B0F0F6}" type="slidenum">
              <a:rPr lang="en-PT" smtClean="0"/>
              <a:t>‹#›</a:t>
            </a:fld>
            <a:endParaRPr lang="en-PT"/>
          </a:p>
        </p:txBody>
      </p:sp>
    </p:spTree>
    <p:extLst>
      <p:ext uri="{BB962C8B-B14F-4D97-AF65-F5344CB8AC3E}">
        <p14:creationId xmlns:p14="http://schemas.microsoft.com/office/powerpoint/2010/main" val="1960002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67B1A34-6373-4643-88E4-F60429CA6629}" type="datetimeFigureOut">
              <a:rPr lang="en-PT" smtClean="0"/>
              <a:t>16/12/2020</a:t>
            </a:fld>
            <a:endParaRPr lang="en-PT"/>
          </a:p>
        </p:txBody>
      </p:sp>
      <p:sp>
        <p:nvSpPr>
          <p:cNvPr id="4" name="Footer Placeholder 3"/>
          <p:cNvSpPr>
            <a:spLocks noGrp="1"/>
          </p:cNvSpPr>
          <p:nvPr>
            <p:ph type="ftr" sz="quarter" idx="11"/>
          </p:nvPr>
        </p:nvSpPr>
        <p:spPr/>
        <p:txBody>
          <a:bodyPr/>
          <a:lstStyle/>
          <a:p>
            <a:endParaRPr lang="en-PT"/>
          </a:p>
        </p:txBody>
      </p:sp>
      <p:sp>
        <p:nvSpPr>
          <p:cNvPr id="5" name="Slide Number Placeholder 4"/>
          <p:cNvSpPr>
            <a:spLocks noGrp="1"/>
          </p:cNvSpPr>
          <p:nvPr>
            <p:ph type="sldNum" sz="quarter" idx="12"/>
          </p:nvPr>
        </p:nvSpPr>
        <p:spPr/>
        <p:txBody>
          <a:bodyPr/>
          <a:lstStyle/>
          <a:p>
            <a:fld id="{27C2EFCD-5B45-414E-8C6F-B40A48B0F0F6}" type="slidenum">
              <a:rPr lang="en-PT" smtClean="0"/>
              <a:t>‹#›</a:t>
            </a:fld>
            <a:endParaRPr lang="en-PT"/>
          </a:p>
        </p:txBody>
      </p:sp>
    </p:spTree>
    <p:extLst>
      <p:ext uri="{BB962C8B-B14F-4D97-AF65-F5344CB8AC3E}">
        <p14:creationId xmlns:p14="http://schemas.microsoft.com/office/powerpoint/2010/main" val="186409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B1A34-6373-4643-88E4-F60429CA6629}" type="datetimeFigureOut">
              <a:rPr lang="en-PT" smtClean="0"/>
              <a:t>16/12/2020</a:t>
            </a:fld>
            <a:endParaRPr lang="en-PT"/>
          </a:p>
        </p:txBody>
      </p:sp>
      <p:sp>
        <p:nvSpPr>
          <p:cNvPr id="3" name="Footer Placeholder 2"/>
          <p:cNvSpPr>
            <a:spLocks noGrp="1"/>
          </p:cNvSpPr>
          <p:nvPr>
            <p:ph type="ftr" sz="quarter" idx="11"/>
          </p:nvPr>
        </p:nvSpPr>
        <p:spPr/>
        <p:txBody>
          <a:bodyPr/>
          <a:lstStyle/>
          <a:p>
            <a:endParaRPr lang="en-PT"/>
          </a:p>
        </p:txBody>
      </p:sp>
      <p:sp>
        <p:nvSpPr>
          <p:cNvPr id="4" name="Slide Number Placeholder 3"/>
          <p:cNvSpPr>
            <a:spLocks noGrp="1"/>
          </p:cNvSpPr>
          <p:nvPr>
            <p:ph type="sldNum" sz="quarter" idx="12"/>
          </p:nvPr>
        </p:nvSpPr>
        <p:spPr/>
        <p:txBody>
          <a:bodyPr/>
          <a:lstStyle/>
          <a:p>
            <a:fld id="{27C2EFCD-5B45-414E-8C6F-B40A48B0F0F6}" type="slidenum">
              <a:rPr lang="en-PT" smtClean="0"/>
              <a:t>‹#›</a:t>
            </a:fld>
            <a:endParaRPr lang="en-PT"/>
          </a:p>
        </p:txBody>
      </p:sp>
    </p:spTree>
    <p:extLst>
      <p:ext uri="{BB962C8B-B14F-4D97-AF65-F5344CB8AC3E}">
        <p14:creationId xmlns:p14="http://schemas.microsoft.com/office/powerpoint/2010/main" val="3227652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67B1A34-6373-4643-88E4-F60429CA6629}" type="datetimeFigureOut">
              <a:rPr lang="en-PT" smtClean="0"/>
              <a:t>16/12/2020</a:t>
            </a:fld>
            <a:endParaRPr lang="en-PT"/>
          </a:p>
        </p:txBody>
      </p:sp>
      <p:sp>
        <p:nvSpPr>
          <p:cNvPr id="6" name="Footer Placeholder 5"/>
          <p:cNvSpPr>
            <a:spLocks noGrp="1"/>
          </p:cNvSpPr>
          <p:nvPr>
            <p:ph type="ftr" sz="quarter" idx="11"/>
          </p:nvPr>
        </p:nvSpPr>
        <p:spPr/>
        <p:txBody>
          <a:bodyPr/>
          <a:lstStyle/>
          <a:p>
            <a:endParaRPr lang="en-PT"/>
          </a:p>
        </p:txBody>
      </p:sp>
      <p:sp>
        <p:nvSpPr>
          <p:cNvPr id="7" name="Slide Number Placeholder 6"/>
          <p:cNvSpPr>
            <a:spLocks noGrp="1"/>
          </p:cNvSpPr>
          <p:nvPr>
            <p:ph type="sldNum" sz="quarter" idx="12"/>
          </p:nvPr>
        </p:nvSpPr>
        <p:spPr/>
        <p:txBody>
          <a:bodyPr/>
          <a:lstStyle/>
          <a:p>
            <a:fld id="{27C2EFCD-5B45-414E-8C6F-B40A48B0F0F6}" type="slidenum">
              <a:rPr lang="en-PT" smtClean="0"/>
              <a:t>‹#›</a:t>
            </a:fld>
            <a:endParaRPr lang="en-PT"/>
          </a:p>
        </p:txBody>
      </p:sp>
    </p:spTree>
    <p:extLst>
      <p:ext uri="{BB962C8B-B14F-4D97-AF65-F5344CB8AC3E}">
        <p14:creationId xmlns:p14="http://schemas.microsoft.com/office/powerpoint/2010/main" val="3010311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67B1A34-6373-4643-88E4-F60429CA6629}" type="datetimeFigureOut">
              <a:rPr lang="en-PT" smtClean="0"/>
              <a:t>16/12/2020</a:t>
            </a:fld>
            <a:endParaRPr lang="en-PT"/>
          </a:p>
        </p:txBody>
      </p:sp>
      <p:sp>
        <p:nvSpPr>
          <p:cNvPr id="6" name="Footer Placeholder 5"/>
          <p:cNvSpPr>
            <a:spLocks noGrp="1"/>
          </p:cNvSpPr>
          <p:nvPr>
            <p:ph type="ftr" sz="quarter" idx="11"/>
          </p:nvPr>
        </p:nvSpPr>
        <p:spPr/>
        <p:txBody>
          <a:bodyPr/>
          <a:lstStyle/>
          <a:p>
            <a:endParaRPr lang="en-PT"/>
          </a:p>
        </p:txBody>
      </p:sp>
      <p:sp>
        <p:nvSpPr>
          <p:cNvPr id="7" name="Slide Number Placeholder 6"/>
          <p:cNvSpPr>
            <a:spLocks noGrp="1"/>
          </p:cNvSpPr>
          <p:nvPr>
            <p:ph type="sldNum" sz="quarter" idx="12"/>
          </p:nvPr>
        </p:nvSpPr>
        <p:spPr/>
        <p:txBody>
          <a:bodyPr/>
          <a:lstStyle/>
          <a:p>
            <a:fld id="{27C2EFCD-5B45-414E-8C6F-B40A48B0F0F6}" type="slidenum">
              <a:rPr lang="en-PT" smtClean="0"/>
              <a:t>‹#›</a:t>
            </a:fld>
            <a:endParaRPr lang="en-PT"/>
          </a:p>
        </p:txBody>
      </p:sp>
    </p:spTree>
    <p:extLst>
      <p:ext uri="{BB962C8B-B14F-4D97-AF65-F5344CB8AC3E}">
        <p14:creationId xmlns:p14="http://schemas.microsoft.com/office/powerpoint/2010/main" val="2134737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67B1A34-6373-4643-88E4-F60429CA6629}" type="datetimeFigureOut">
              <a:rPr lang="en-PT" smtClean="0"/>
              <a:t>16/12/2020</a:t>
            </a:fld>
            <a:endParaRPr lang="en-PT"/>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PT"/>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7C2EFCD-5B45-414E-8C6F-B40A48B0F0F6}" type="slidenum">
              <a:rPr lang="en-PT" smtClean="0"/>
              <a:t>‹#›</a:t>
            </a:fld>
            <a:endParaRPr lang="en-PT"/>
          </a:p>
        </p:txBody>
      </p:sp>
    </p:spTree>
    <p:extLst>
      <p:ext uri="{BB962C8B-B14F-4D97-AF65-F5344CB8AC3E}">
        <p14:creationId xmlns:p14="http://schemas.microsoft.com/office/powerpoint/2010/main" val="1061765433"/>
      </p:ext>
    </p:extLst>
  </p:cSld>
  <p:clrMap bg1="dk1" tx1="lt1" bg2="dk2" tx2="lt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 id="2147484071" r:id="rId15"/>
    <p:sldLayoutId id="2147484072" r:id="rId16"/>
    <p:sldLayoutId id="214748407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comments" Target="../comments/comment1.xml"/><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comments" Target="../comments/comment3.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133392-170A-EE48-B3DA-A4263D854F5D}"/>
              </a:ext>
            </a:extLst>
          </p:cNvPr>
          <p:cNvSpPr/>
          <p:nvPr/>
        </p:nvSpPr>
        <p:spPr>
          <a:xfrm>
            <a:off x="2161907" y="531779"/>
            <a:ext cx="9352156" cy="5878532"/>
          </a:xfrm>
          <a:prstGeom prst="rect">
            <a:avLst/>
          </a:prstGeom>
        </p:spPr>
        <p:txBody>
          <a:bodyPr wrap="square">
            <a:spAutoFit/>
          </a:bodyPr>
          <a:lstStyle/>
          <a:p>
            <a:pPr algn="ctr"/>
            <a:r>
              <a:rPr lang="en-GB" sz="2000" dirty="0"/>
              <a:t>Thesis presented to the School of Technology and Management in the scope of the Master in Information Systems. </a:t>
            </a:r>
          </a:p>
          <a:p>
            <a:pPr algn="ctr"/>
            <a:br>
              <a:rPr lang="en-GB" sz="2800" dirty="0"/>
            </a:br>
            <a:r>
              <a:rPr lang="en-GB" sz="2800" b="1" dirty="0"/>
              <a:t>Almond Variety Detection using Deep Learning </a:t>
            </a:r>
            <a:endParaRPr lang="en-GB" sz="2800" dirty="0"/>
          </a:p>
          <a:p>
            <a:pPr algn="ctr"/>
            <a:endParaRPr lang="en-GB" sz="2000" dirty="0"/>
          </a:p>
          <a:p>
            <a:br>
              <a:rPr lang="en-GB" sz="2000" dirty="0"/>
            </a:br>
            <a:r>
              <a:rPr lang="en-GB" sz="2000" dirty="0">
                <a:solidFill>
                  <a:srgbClr val="FFFFFF"/>
                </a:solidFill>
                <a:latin typeface="Lustria"/>
              </a:rPr>
              <a:t>   </a:t>
            </a:r>
            <a:endParaRPr lang="en-GB" sz="2000" dirty="0"/>
          </a:p>
          <a:p>
            <a:br>
              <a:rPr lang="en-GB" sz="2000" dirty="0"/>
            </a:br>
            <a:r>
              <a:rPr lang="en-GB" sz="2000" dirty="0">
                <a:solidFill>
                  <a:srgbClr val="FFFFFF"/>
                </a:solidFill>
                <a:latin typeface="Lustria"/>
              </a:rPr>
              <a:t>Realised by : </a:t>
            </a:r>
            <a:endParaRPr lang="en-GB" sz="2000" dirty="0"/>
          </a:p>
          <a:p>
            <a:pPr marL="342900" indent="-342900">
              <a:buFontTx/>
              <a:buChar char="-"/>
            </a:pPr>
            <a:r>
              <a:rPr lang="en-GB" sz="2000" dirty="0">
                <a:solidFill>
                  <a:srgbClr val="FFFFFF"/>
                </a:solidFill>
                <a:latin typeface="Lustria"/>
              </a:rPr>
              <a:t>Benarous Ahmed Omar Farouq </a:t>
            </a:r>
            <a:r>
              <a:rPr lang="en-GB" sz="2000" dirty="0"/>
              <a:t>A41369</a:t>
            </a:r>
            <a:r>
              <a:rPr lang="en-GB" sz="2000" dirty="0">
                <a:solidFill>
                  <a:srgbClr val="FFFFFF"/>
                </a:solidFill>
                <a:latin typeface="Lustria"/>
              </a:rPr>
              <a:t>  </a:t>
            </a:r>
          </a:p>
          <a:p>
            <a:br>
              <a:rPr lang="en-GB" sz="2000" dirty="0"/>
            </a:br>
            <a:r>
              <a:rPr lang="en-GB" sz="2000" dirty="0">
                <a:solidFill>
                  <a:srgbClr val="FFFFFF"/>
                </a:solidFill>
                <a:latin typeface="Lustria"/>
              </a:rPr>
              <a:t>Advisors:                                                                         </a:t>
            </a:r>
            <a:endParaRPr lang="en-GB" sz="2000" dirty="0"/>
          </a:p>
          <a:p>
            <a:pPr marL="342900" indent="-342900" fontAlgn="base">
              <a:buFontTx/>
              <a:buChar char="-"/>
            </a:pPr>
            <a:r>
              <a:rPr lang="en-GB" sz="2000" dirty="0"/>
              <a:t>Prof. Maria </a:t>
            </a:r>
            <a:r>
              <a:rPr lang="en-GB" sz="2000" dirty="0" err="1"/>
              <a:t>João</a:t>
            </a:r>
            <a:r>
              <a:rPr lang="en-GB" sz="2000" dirty="0"/>
              <a:t> Tinoco </a:t>
            </a:r>
            <a:r>
              <a:rPr lang="en-GB" sz="2000" dirty="0" err="1"/>
              <a:t>Varanda</a:t>
            </a:r>
            <a:r>
              <a:rPr lang="en-GB" sz="2000" dirty="0"/>
              <a:t> </a:t>
            </a:r>
            <a:r>
              <a:rPr lang="en-GB" dirty="0"/>
              <a:t>Pereira</a:t>
            </a:r>
            <a:endParaRPr lang="en-GB" sz="2000" dirty="0">
              <a:solidFill>
                <a:srgbClr val="FFFFFF"/>
              </a:solidFill>
              <a:latin typeface="Arial" panose="020B0604020202020204" pitchFamily="34" charset="0"/>
            </a:endParaRPr>
          </a:p>
          <a:p>
            <a:pPr fontAlgn="base"/>
            <a:br>
              <a:rPr lang="en-GB" sz="2000" dirty="0"/>
            </a:br>
            <a:br>
              <a:rPr lang="en-GB" sz="2000" dirty="0"/>
            </a:br>
            <a:r>
              <a:rPr lang="en-GB" sz="2000" dirty="0">
                <a:solidFill>
                  <a:srgbClr val="FFFFFF"/>
                </a:solidFill>
                <a:latin typeface="Lustria"/>
              </a:rPr>
              <a:t>College year: 2019/2020</a:t>
            </a:r>
            <a:endParaRPr lang="en-GB" sz="2000" dirty="0"/>
          </a:p>
          <a:p>
            <a:br>
              <a:rPr lang="en-GB" sz="2000" dirty="0"/>
            </a:br>
            <a:endParaRPr lang="en-PT" sz="2000" dirty="0"/>
          </a:p>
        </p:txBody>
      </p:sp>
      <p:pic>
        <p:nvPicPr>
          <p:cNvPr id="3" name="Picture 2" descr="Logo, company name&#10;&#10;Description automatically generated">
            <a:extLst>
              <a:ext uri="{FF2B5EF4-FFF2-40B4-BE49-F238E27FC236}">
                <a16:creationId xmlns:a16="http://schemas.microsoft.com/office/drawing/2014/main" id="{BBBAF9EE-3BBC-F044-AE32-0B2F10BCAB0F}"/>
              </a:ext>
            </a:extLst>
          </p:cNvPr>
          <p:cNvPicPr>
            <a:picLocks noChangeAspect="1"/>
          </p:cNvPicPr>
          <p:nvPr/>
        </p:nvPicPr>
        <p:blipFill>
          <a:blip r:embed="rId3"/>
          <a:stretch>
            <a:fillRect/>
          </a:stretch>
        </p:blipFill>
        <p:spPr>
          <a:xfrm>
            <a:off x="8875955" y="2995780"/>
            <a:ext cx="1732878" cy="866439"/>
          </a:xfrm>
          <a:prstGeom prst="rect">
            <a:avLst/>
          </a:prstGeom>
        </p:spPr>
      </p:pic>
      <p:pic>
        <p:nvPicPr>
          <p:cNvPr id="6" name="Picture 5">
            <a:extLst>
              <a:ext uri="{FF2B5EF4-FFF2-40B4-BE49-F238E27FC236}">
                <a16:creationId xmlns:a16="http://schemas.microsoft.com/office/drawing/2014/main" id="{C271AF89-9D54-CC47-981E-B9945A363C04}"/>
              </a:ext>
            </a:extLst>
          </p:cNvPr>
          <p:cNvPicPr>
            <a:picLocks noChangeAspect="1"/>
          </p:cNvPicPr>
          <p:nvPr/>
        </p:nvPicPr>
        <p:blipFill>
          <a:blip r:embed="rId4"/>
          <a:stretch>
            <a:fillRect/>
          </a:stretch>
        </p:blipFill>
        <p:spPr>
          <a:xfrm>
            <a:off x="8875954" y="4086277"/>
            <a:ext cx="1732877" cy="899892"/>
          </a:xfrm>
          <a:prstGeom prst="rect">
            <a:avLst/>
          </a:prstGeom>
        </p:spPr>
      </p:pic>
      <p:pic>
        <p:nvPicPr>
          <p:cNvPr id="8" name="Picture 7" descr="Text&#10;&#10;Description automatically generated">
            <a:extLst>
              <a:ext uri="{FF2B5EF4-FFF2-40B4-BE49-F238E27FC236}">
                <a16:creationId xmlns:a16="http://schemas.microsoft.com/office/drawing/2014/main" id="{1BBDCDB1-2D83-5948-9363-828F27A76691}"/>
              </a:ext>
            </a:extLst>
          </p:cNvPr>
          <p:cNvPicPr>
            <a:picLocks noChangeAspect="1"/>
          </p:cNvPicPr>
          <p:nvPr/>
        </p:nvPicPr>
        <p:blipFill>
          <a:blip r:embed="rId5"/>
          <a:stretch>
            <a:fillRect/>
          </a:stretch>
        </p:blipFill>
        <p:spPr>
          <a:xfrm>
            <a:off x="8875954" y="5161817"/>
            <a:ext cx="1732877" cy="805867"/>
          </a:xfrm>
          <a:prstGeom prst="rect">
            <a:avLst/>
          </a:prstGeom>
        </p:spPr>
      </p:pic>
    </p:spTree>
    <p:extLst>
      <p:ext uri="{BB962C8B-B14F-4D97-AF65-F5344CB8AC3E}">
        <p14:creationId xmlns:p14="http://schemas.microsoft.com/office/powerpoint/2010/main" val="3412200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BFE9CEA3-6786-E740-8ADA-A5DC3A893E53}"/>
              </a:ext>
            </a:extLst>
          </p:cNvPr>
          <p:cNvSpPr/>
          <p:nvPr/>
        </p:nvSpPr>
        <p:spPr>
          <a:xfrm>
            <a:off x="2303585" y="230065"/>
            <a:ext cx="1872760" cy="69459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PT" dirty="0"/>
              <a:t>Introduction</a:t>
            </a:r>
          </a:p>
        </p:txBody>
      </p:sp>
      <p:sp>
        <p:nvSpPr>
          <p:cNvPr id="5" name="Oval 4">
            <a:extLst>
              <a:ext uri="{FF2B5EF4-FFF2-40B4-BE49-F238E27FC236}">
                <a16:creationId xmlns:a16="http://schemas.microsoft.com/office/drawing/2014/main" id="{BBA83264-F027-944A-B91B-7759A57930DB}"/>
              </a:ext>
            </a:extLst>
          </p:cNvPr>
          <p:cNvSpPr/>
          <p:nvPr/>
        </p:nvSpPr>
        <p:spPr>
          <a:xfrm>
            <a:off x="6993062" y="237392"/>
            <a:ext cx="1872760" cy="69459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PT" dirty="0"/>
              <a:t> Model</a:t>
            </a:r>
          </a:p>
        </p:txBody>
      </p:sp>
      <p:sp>
        <p:nvSpPr>
          <p:cNvPr id="6" name="Oval 5">
            <a:extLst>
              <a:ext uri="{FF2B5EF4-FFF2-40B4-BE49-F238E27FC236}">
                <a16:creationId xmlns:a16="http://schemas.microsoft.com/office/drawing/2014/main" id="{9108A346-0348-7444-B41E-2CB667DE5A05}"/>
              </a:ext>
            </a:extLst>
          </p:cNvPr>
          <p:cNvSpPr/>
          <p:nvPr/>
        </p:nvSpPr>
        <p:spPr>
          <a:xfrm>
            <a:off x="4519248" y="230064"/>
            <a:ext cx="1872760" cy="69459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PT" dirty="0"/>
              <a:t>Data</a:t>
            </a:r>
          </a:p>
        </p:txBody>
      </p:sp>
      <p:sp>
        <p:nvSpPr>
          <p:cNvPr id="7" name="Oval 6">
            <a:extLst>
              <a:ext uri="{FF2B5EF4-FFF2-40B4-BE49-F238E27FC236}">
                <a16:creationId xmlns:a16="http://schemas.microsoft.com/office/drawing/2014/main" id="{1CCF6DBD-A6C4-4B49-B58C-2DB74939C195}"/>
              </a:ext>
            </a:extLst>
          </p:cNvPr>
          <p:cNvSpPr/>
          <p:nvPr/>
        </p:nvSpPr>
        <p:spPr>
          <a:xfrm>
            <a:off x="9298516" y="222734"/>
            <a:ext cx="1872760" cy="694591"/>
          </a:xfrm>
          <a:prstGeom prst="ellipse">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PT" dirty="0"/>
              <a:t>Conclusion</a:t>
            </a:r>
          </a:p>
        </p:txBody>
      </p:sp>
      <p:cxnSp>
        <p:nvCxnSpPr>
          <p:cNvPr id="9" name="Straight Arrow Connector 8">
            <a:extLst>
              <a:ext uri="{FF2B5EF4-FFF2-40B4-BE49-F238E27FC236}">
                <a16:creationId xmlns:a16="http://schemas.microsoft.com/office/drawing/2014/main" id="{005E02C9-06D7-2D4B-A484-923E48A8F7DD}"/>
              </a:ext>
            </a:extLst>
          </p:cNvPr>
          <p:cNvCxnSpPr>
            <a:cxnSpLocks/>
            <a:stCxn id="4" idx="6"/>
            <a:endCxn id="6" idx="2"/>
          </p:cNvCxnSpPr>
          <p:nvPr/>
        </p:nvCxnSpPr>
        <p:spPr>
          <a:xfrm flipV="1">
            <a:off x="4176345" y="577360"/>
            <a:ext cx="34290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A2AF0BF-8E1A-384C-9F80-4ED676D99945}"/>
              </a:ext>
            </a:extLst>
          </p:cNvPr>
          <p:cNvCxnSpPr>
            <a:cxnSpLocks/>
            <a:stCxn id="6" idx="6"/>
            <a:endCxn id="5" idx="2"/>
          </p:cNvCxnSpPr>
          <p:nvPr/>
        </p:nvCxnSpPr>
        <p:spPr>
          <a:xfrm>
            <a:off x="6392008" y="577360"/>
            <a:ext cx="601054" cy="7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B00733A-D29A-DA42-BEDE-DF8073E5CF72}"/>
              </a:ext>
            </a:extLst>
          </p:cNvPr>
          <p:cNvCxnSpPr>
            <a:cxnSpLocks/>
            <a:stCxn id="5" idx="6"/>
            <a:endCxn id="7" idx="2"/>
          </p:cNvCxnSpPr>
          <p:nvPr/>
        </p:nvCxnSpPr>
        <p:spPr>
          <a:xfrm flipV="1">
            <a:off x="8865822" y="570030"/>
            <a:ext cx="432694" cy="1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0B593A1-A07F-AC4C-B4DE-E54519A9512F}"/>
              </a:ext>
            </a:extLst>
          </p:cNvPr>
          <p:cNvSpPr txBox="1"/>
          <p:nvPr/>
        </p:nvSpPr>
        <p:spPr>
          <a:xfrm>
            <a:off x="2008094" y="1280244"/>
            <a:ext cx="9654988" cy="461665"/>
          </a:xfrm>
          <a:prstGeom prst="rect">
            <a:avLst/>
          </a:prstGeom>
          <a:noFill/>
        </p:spPr>
        <p:txBody>
          <a:bodyPr wrap="square" rtlCol="0">
            <a:spAutoFit/>
          </a:bodyPr>
          <a:lstStyle/>
          <a:p>
            <a:pPr algn="ctr"/>
            <a:r>
              <a:rPr lang="en-GB" sz="2400" b="1" dirty="0"/>
              <a:t>Further work</a:t>
            </a:r>
            <a:endParaRPr lang="en-PT" sz="2400" b="1" dirty="0"/>
          </a:p>
        </p:txBody>
      </p:sp>
      <p:sp>
        <p:nvSpPr>
          <p:cNvPr id="11" name="TextBox 10">
            <a:extLst>
              <a:ext uri="{FF2B5EF4-FFF2-40B4-BE49-F238E27FC236}">
                <a16:creationId xmlns:a16="http://schemas.microsoft.com/office/drawing/2014/main" id="{7C60F555-C006-EA45-9AEE-DDE67BAF47C1}"/>
              </a:ext>
            </a:extLst>
          </p:cNvPr>
          <p:cNvSpPr txBox="1"/>
          <p:nvPr/>
        </p:nvSpPr>
        <p:spPr>
          <a:xfrm>
            <a:off x="1850315" y="2437465"/>
            <a:ext cx="4541693" cy="33716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PT" dirty="0"/>
              <a:t>Add more features on the main app (auth , store previous infrences .. )</a:t>
            </a:r>
          </a:p>
          <a:p>
            <a:pPr marL="285750" indent="-285750">
              <a:lnSpc>
                <a:spcPct val="150000"/>
              </a:lnSpc>
              <a:buFont typeface="Arial" panose="020B0604020202020204" pitchFamily="34" charset="0"/>
              <a:buChar char="•"/>
            </a:pPr>
            <a:r>
              <a:rPr lang="en-PT" dirty="0"/>
              <a:t>Load balancers </a:t>
            </a:r>
          </a:p>
          <a:p>
            <a:pPr marL="285750" indent="-285750">
              <a:lnSpc>
                <a:spcPct val="150000"/>
              </a:lnSpc>
              <a:buFont typeface="Arial" panose="020B0604020202020204" pitchFamily="34" charset="0"/>
              <a:buChar char="•"/>
            </a:pPr>
            <a:r>
              <a:rPr lang="en-PT" dirty="0"/>
              <a:t>Caching layer Redis</a:t>
            </a:r>
          </a:p>
          <a:p>
            <a:pPr marL="285750" indent="-285750">
              <a:lnSpc>
                <a:spcPct val="150000"/>
              </a:lnSpc>
              <a:buFont typeface="Arial" panose="020B0604020202020204" pitchFamily="34" charset="0"/>
              <a:buChar char="•"/>
            </a:pPr>
            <a:r>
              <a:rPr lang="en-PT" dirty="0"/>
              <a:t> Infer from diff</a:t>
            </a:r>
            <a:r>
              <a:rPr lang="en-GB" dirty="0"/>
              <a:t>e</a:t>
            </a:r>
            <a:r>
              <a:rPr lang="en-PT" dirty="0"/>
              <a:t>rent models at the same time at use the average of them all (meta learning)</a:t>
            </a:r>
          </a:p>
          <a:p>
            <a:pPr marL="285750" indent="-285750">
              <a:lnSpc>
                <a:spcPct val="150000"/>
              </a:lnSpc>
              <a:buFont typeface="Arial" panose="020B0604020202020204" pitchFamily="34" charset="0"/>
              <a:buChar char="•"/>
            </a:pPr>
            <a:r>
              <a:rPr lang="en-PT" dirty="0"/>
              <a:t>Automatic Training with user feedback </a:t>
            </a:r>
          </a:p>
        </p:txBody>
      </p:sp>
      <p:sp>
        <p:nvSpPr>
          <p:cNvPr id="13" name="TextBox 12">
            <a:extLst>
              <a:ext uri="{FF2B5EF4-FFF2-40B4-BE49-F238E27FC236}">
                <a16:creationId xmlns:a16="http://schemas.microsoft.com/office/drawing/2014/main" id="{37CAFDB4-7E4F-4A44-9545-DE31EF3E091D}"/>
              </a:ext>
            </a:extLst>
          </p:cNvPr>
          <p:cNvSpPr txBox="1"/>
          <p:nvPr/>
        </p:nvSpPr>
        <p:spPr>
          <a:xfrm>
            <a:off x="7433534" y="2407998"/>
            <a:ext cx="4184294" cy="378719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PT" dirty="0"/>
              <a:t>Repurpose the model for similar issues (olives , add other type of almonds … )</a:t>
            </a:r>
          </a:p>
          <a:p>
            <a:pPr marL="285750" indent="-285750">
              <a:lnSpc>
                <a:spcPct val="150000"/>
              </a:lnSpc>
              <a:buFont typeface="Arial" panose="020B0604020202020204" pitchFamily="34" charset="0"/>
              <a:buChar char="•"/>
            </a:pPr>
            <a:r>
              <a:rPr lang="en-PT" dirty="0"/>
              <a:t>Improve image processing by changing static values that we set to more dymanic ones (</a:t>
            </a:r>
            <a:r>
              <a:rPr lang="en-GB" dirty="0"/>
              <a:t>Canny thresh-hold or the blur kernel size …</a:t>
            </a:r>
            <a:r>
              <a:rPr lang="en-PT" dirty="0"/>
              <a:t>)</a:t>
            </a:r>
          </a:p>
          <a:p>
            <a:pPr marL="285750" indent="-285750">
              <a:lnSpc>
                <a:spcPct val="150000"/>
              </a:lnSpc>
              <a:buFont typeface="Arial" panose="020B0604020202020204" pitchFamily="34" charset="0"/>
              <a:buChar char="•"/>
            </a:pPr>
            <a:r>
              <a:rPr lang="en-GB" dirty="0"/>
              <a:t>Multiple detection at the time  (Introduce region proposal techniques)</a:t>
            </a:r>
            <a:r>
              <a:rPr lang="en-PT" dirty="0"/>
              <a:t> </a:t>
            </a:r>
          </a:p>
          <a:p>
            <a:pPr marL="285750" indent="-285750">
              <a:lnSpc>
                <a:spcPct val="150000"/>
              </a:lnSpc>
              <a:buFont typeface="Arial" panose="020B0604020202020204" pitchFamily="34" charset="0"/>
              <a:buChar char="•"/>
            </a:pPr>
            <a:endParaRPr lang="en-PT" dirty="0"/>
          </a:p>
        </p:txBody>
      </p:sp>
      <p:sp>
        <p:nvSpPr>
          <p:cNvPr id="8" name="TextBox 7">
            <a:extLst>
              <a:ext uri="{FF2B5EF4-FFF2-40B4-BE49-F238E27FC236}">
                <a16:creationId xmlns:a16="http://schemas.microsoft.com/office/drawing/2014/main" id="{AC06201A-EC06-074D-AE95-C19AF7040174}"/>
              </a:ext>
            </a:extLst>
          </p:cNvPr>
          <p:cNvSpPr txBox="1"/>
          <p:nvPr/>
        </p:nvSpPr>
        <p:spPr>
          <a:xfrm>
            <a:off x="2510118" y="1862391"/>
            <a:ext cx="2714974" cy="369332"/>
          </a:xfrm>
          <a:prstGeom prst="rect">
            <a:avLst/>
          </a:prstGeom>
          <a:noFill/>
        </p:spPr>
        <p:txBody>
          <a:bodyPr wrap="none" rtlCol="0">
            <a:spAutoFit/>
          </a:bodyPr>
          <a:lstStyle/>
          <a:p>
            <a:r>
              <a:rPr lang="en-PT" dirty="0"/>
              <a:t>Potential Software Features</a:t>
            </a:r>
          </a:p>
        </p:txBody>
      </p:sp>
      <p:sp>
        <p:nvSpPr>
          <p:cNvPr id="14" name="TextBox 13">
            <a:extLst>
              <a:ext uri="{FF2B5EF4-FFF2-40B4-BE49-F238E27FC236}">
                <a16:creationId xmlns:a16="http://schemas.microsoft.com/office/drawing/2014/main" id="{8A87883D-5DDA-A248-8CD3-9C90A3AF092D}"/>
              </a:ext>
            </a:extLst>
          </p:cNvPr>
          <p:cNvSpPr txBox="1"/>
          <p:nvPr/>
        </p:nvSpPr>
        <p:spPr>
          <a:xfrm>
            <a:off x="8202707" y="1820324"/>
            <a:ext cx="2467727" cy="369332"/>
          </a:xfrm>
          <a:prstGeom prst="rect">
            <a:avLst/>
          </a:prstGeom>
          <a:noFill/>
        </p:spPr>
        <p:txBody>
          <a:bodyPr wrap="none" rtlCol="0">
            <a:spAutoFit/>
          </a:bodyPr>
          <a:lstStyle/>
          <a:p>
            <a:r>
              <a:rPr lang="en-PT" dirty="0"/>
              <a:t>Potential Model Features</a:t>
            </a:r>
          </a:p>
        </p:txBody>
      </p:sp>
    </p:spTree>
    <p:extLst>
      <p:ext uri="{BB962C8B-B14F-4D97-AF65-F5344CB8AC3E}">
        <p14:creationId xmlns:p14="http://schemas.microsoft.com/office/powerpoint/2010/main" val="1567742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3" grpId="0"/>
      <p:bldP spid="8"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6CA2B0-906B-AF49-B89F-1BDB8E3AE360}"/>
              </a:ext>
            </a:extLst>
          </p:cNvPr>
          <p:cNvSpPr>
            <a:spLocks noGrp="1"/>
          </p:cNvSpPr>
          <p:nvPr>
            <p:ph idx="1"/>
          </p:nvPr>
        </p:nvSpPr>
        <p:spPr/>
        <p:txBody>
          <a:bodyPr>
            <a:normAutofit/>
          </a:bodyPr>
          <a:lstStyle/>
          <a:p>
            <a:pPr marL="0" indent="0" algn="ctr">
              <a:buNone/>
            </a:pPr>
            <a:r>
              <a:rPr lang="en-PT" sz="4400" dirty="0"/>
              <a:t>Thank you for your attention</a:t>
            </a:r>
          </a:p>
        </p:txBody>
      </p:sp>
    </p:spTree>
    <p:extLst>
      <p:ext uri="{BB962C8B-B14F-4D97-AF65-F5344CB8AC3E}">
        <p14:creationId xmlns:p14="http://schemas.microsoft.com/office/powerpoint/2010/main" val="589477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180A49-9E07-0043-B217-310ECC10E188}"/>
              </a:ext>
            </a:extLst>
          </p:cNvPr>
          <p:cNvSpPr txBox="1"/>
          <p:nvPr/>
        </p:nvSpPr>
        <p:spPr>
          <a:xfrm>
            <a:off x="4466493" y="422031"/>
            <a:ext cx="3735318" cy="523220"/>
          </a:xfrm>
          <a:prstGeom prst="rect">
            <a:avLst/>
          </a:prstGeom>
          <a:noFill/>
        </p:spPr>
        <p:txBody>
          <a:bodyPr wrap="none" rtlCol="0">
            <a:spAutoFit/>
          </a:bodyPr>
          <a:lstStyle/>
          <a:p>
            <a:r>
              <a:rPr lang="en-PT" sz="2800" b="1" dirty="0"/>
              <a:t>Plan of the presentation</a:t>
            </a:r>
          </a:p>
        </p:txBody>
      </p:sp>
      <p:sp>
        <p:nvSpPr>
          <p:cNvPr id="4" name="TextBox 3">
            <a:extLst>
              <a:ext uri="{FF2B5EF4-FFF2-40B4-BE49-F238E27FC236}">
                <a16:creationId xmlns:a16="http://schemas.microsoft.com/office/drawing/2014/main" id="{842AA788-F875-834D-9246-61988F718D0E}"/>
              </a:ext>
            </a:extLst>
          </p:cNvPr>
          <p:cNvSpPr txBox="1"/>
          <p:nvPr/>
        </p:nvSpPr>
        <p:spPr>
          <a:xfrm>
            <a:off x="2489537" y="1998220"/>
            <a:ext cx="7326816" cy="2466509"/>
          </a:xfrm>
          <a:prstGeom prst="rect">
            <a:avLst/>
          </a:prstGeom>
          <a:noFill/>
        </p:spPr>
        <p:txBody>
          <a:bodyPr wrap="square" rtlCol="0">
            <a:spAutoFit/>
          </a:bodyPr>
          <a:lstStyle/>
          <a:p>
            <a:pPr marL="457200" indent="-457200">
              <a:lnSpc>
                <a:spcPct val="200000"/>
              </a:lnSpc>
              <a:buFont typeface="+mj-lt"/>
              <a:buAutoNum type="arabicPeriod"/>
            </a:pPr>
            <a:r>
              <a:rPr lang="en-PT" sz="2000" dirty="0"/>
              <a:t>Introduction </a:t>
            </a:r>
          </a:p>
          <a:p>
            <a:pPr marL="457200" indent="-457200">
              <a:lnSpc>
                <a:spcPct val="200000"/>
              </a:lnSpc>
              <a:buFont typeface="+mj-lt"/>
              <a:buAutoNum type="arabicPeriod"/>
            </a:pPr>
            <a:r>
              <a:rPr lang="en-GB" sz="2000" dirty="0"/>
              <a:t>Data collection and Pre-</a:t>
            </a:r>
            <a:r>
              <a:rPr lang="en-GB" sz="2000" dirty="0" err="1"/>
              <a:t>proccessing</a:t>
            </a:r>
            <a:r>
              <a:rPr lang="en-GB" sz="2000" dirty="0"/>
              <a:t> </a:t>
            </a:r>
          </a:p>
          <a:p>
            <a:pPr marL="457200" indent="-457200">
              <a:lnSpc>
                <a:spcPct val="200000"/>
              </a:lnSpc>
              <a:buFont typeface="+mj-lt"/>
              <a:buAutoNum type="arabicPeriod"/>
            </a:pPr>
            <a:r>
              <a:rPr lang="en-PT" sz="2000" dirty="0"/>
              <a:t>Model implementation and deployment </a:t>
            </a:r>
          </a:p>
          <a:p>
            <a:pPr marL="457200" indent="-457200">
              <a:lnSpc>
                <a:spcPct val="200000"/>
              </a:lnSpc>
              <a:buFont typeface="+mj-lt"/>
              <a:buAutoNum type="arabicPeriod"/>
            </a:pPr>
            <a:r>
              <a:rPr lang="en-PT" sz="2000" dirty="0"/>
              <a:t>Conclusion </a:t>
            </a:r>
          </a:p>
        </p:txBody>
      </p:sp>
    </p:spTree>
    <p:extLst>
      <p:ext uri="{BB962C8B-B14F-4D97-AF65-F5344CB8AC3E}">
        <p14:creationId xmlns:p14="http://schemas.microsoft.com/office/powerpoint/2010/main" val="1818193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A31F708-F13A-F949-A46A-AC52B53B8837}"/>
              </a:ext>
            </a:extLst>
          </p:cNvPr>
          <p:cNvSpPr/>
          <p:nvPr/>
        </p:nvSpPr>
        <p:spPr>
          <a:xfrm>
            <a:off x="2655278" y="272562"/>
            <a:ext cx="1872760" cy="694591"/>
          </a:xfrm>
          <a:prstGeom prst="ellipse">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PT" dirty="0"/>
              <a:t>Introduction</a:t>
            </a:r>
          </a:p>
        </p:txBody>
      </p:sp>
      <p:sp>
        <p:nvSpPr>
          <p:cNvPr id="2" name="TextBox 1">
            <a:extLst>
              <a:ext uri="{FF2B5EF4-FFF2-40B4-BE49-F238E27FC236}">
                <a16:creationId xmlns:a16="http://schemas.microsoft.com/office/drawing/2014/main" id="{DFC80DC0-03C2-644D-A37F-4F7ECC26F4ED}"/>
              </a:ext>
            </a:extLst>
          </p:cNvPr>
          <p:cNvSpPr txBox="1"/>
          <p:nvPr/>
        </p:nvSpPr>
        <p:spPr>
          <a:xfrm>
            <a:off x="2040112" y="1480457"/>
            <a:ext cx="3529449" cy="3198568"/>
          </a:xfrm>
          <a:prstGeom prst="rect">
            <a:avLst/>
          </a:prstGeom>
          <a:noFill/>
        </p:spPr>
        <p:txBody>
          <a:bodyPr wrap="square" rtlCol="0">
            <a:spAutoFit/>
          </a:bodyPr>
          <a:lstStyle/>
          <a:p>
            <a:pPr marL="342900" indent="-342900">
              <a:lnSpc>
                <a:spcPct val="400000"/>
              </a:lnSpc>
              <a:buFont typeface="+mj-lt"/>
              <a:buAutoNum type="arabicPeriod"/>
            </a:pPr>
            <a:r>
              <a:rPr lang="en-PT" dirty="0"/>
              <a:t>Problem That we are tackling ? </a:t>
            </a:r>
          </a:p>
          <a:p>
            <a:pPr marL="342900" indent="-342900">
              <a:lnSpc>
                <a:spcPct val="400000"/>
              </a:lnSpc>
              <a:buFont typeface="+mj-lt"/>
              <a:buAutoNum type="arabicPeriod"/>
            </a:pPr>
            <a:r>
              <a:rPr lang="en-PT" dirty="0"/>
              <a:t>Material Used  ? </a:t>
            </a:r>
          </a:p>
          <a:p>
            <a:pPr marL="342900" indent="-342900">
              <a:lnSpc>
                <a:spcPct val="400000"/>
              </a:lnSpc>
              <a:buFont typeface="+mj-lt"/>
              <a:buAutoNum type="arabicPeriod"/>
            </a:pPr>
            <a:r>
              <a:rPr lang="en-GB" dirty="0"/>
              <a:t>U</a:t>
            </a:r>
            <a:r>
              <a:rPr lang="en-PT" dirty="0"/>
              <a:t>sefulness of the solution ?</a:t>
            </a:r>
          </a:p>
        </p:txBody>
      </p:sp>
      <p:pic>
        <p:nvPicPr>
          <p:cNvPr id="7" name="Picture 6" descr="Logo&#10;&#10;Description automatically generated">
            <a:extLst>
              <a:ext uri="{FF2B5EF4-FFF2-40B4-BE49-F238E27FC236}">
                <a16:creationId xmlns:a16="http://schemas.microsoft.com/office/drawing/2014/main" id="{632D4164-7F20-E346-805E-C75EB74EDD9B}"/>
              </a:ext>
            </a:extLst>
          </p:cNvPr>
          <p:cNvPicPr>
            <a:picLocks noChangeAspect="1"/>
          </p:cNvPicPr>
          <p:nvPr/>
        </p:nvPicPr>
        <p:blipFill>
          <a:blip r:embed="rId3"/>
          <a:stretch>
            <a:fillRect/>
          </a:stretch>
        </p:blipFill>
        <p:spPr>
          <a:xfrm>
            <a:off x="6901047" y="3089756"/>
            <a:ext cx="1050905" cy="583837"/>
          </a:xfrm>
          <a:prstGeom prst="rect">
            <a:avLst/>
          </a:prstGeom>
        </p:spPr>
      </p:pic>
      <p:pic>
        <p:nvPicPr>
          <p:cNvPr id="9" name="Picture 8" descr="Logo, company name&#10;&#10;Description automatically generated">
            <a:extLst>
              <a:ext uri="{FF2B5EF4-FFF2-40B4-BE49-F238E27FC236}">
                <a16:creationId xmlns:a16="http://schemas.microsoft.com/office/drawing/2014/main" id="{2DCB39FC-A59F-494D-8068-EBD54EC5E292}"/>
              </a:ext>
            </a:extLst>
          </p:cNvPr>
          <p:cNvPicPr>
            <a:picLocks noChangeAspect="1"/>
          </p:cNvPicPr>
          <p:nvPr/>
        </p:nvPicPr>
        <p:blipFill>
          <a:blip r:embed="rId4"/>
          <a:stretch>
            <a:fillRect/>
          </a:stretch>
        </p:blipFill>
        <p:spPr>
          <a:xfrm>
            <a:off x="8173126" y="3075053"/>
            <a:ext cx="595702" cy="595702"/>
          </a:xfrm>
          <a:prstGeom prst="rect">
            <a:avLst/>
          </a:prstGeom>
        </p:spPr>
      </p:pic>
      <p:pic>
        <p:nvPicPr>
          <p:cNvPr id="11" name="Picture 10" descr="Icon&#10;&#10;Description automatically generated">
            <a:extLst>
              <a:ext uri="{FF2B5EF4-FFF2-40B4-BE49-F238E27FC236}">
                <a16:creationId xmlns:a16="http://schemas.microsoft.com/office/drawing/2014/main" id="{1A9D646D-3527-3C47-AE56-02DECA89F4D6}"/>
              </a:ext>
            </a:extLst>
          </p:cNvPr>
          <p:cNvPicPr>
            <a:picLocks noChangeAspect="1"/>
          </p:cNvPicPr>
          <p:nvPr/>
        </p:nvPicPr>
        <p:blipFill>
          <a:blip r:embed="rId5"/>
          <a:stretch>
            <a:fillRect/>
          </a:stretch>
        </p:blipFill>
        <p:spPr>
          <a:xfrm>
            <a:off x="9010484" y="3032577"/>
            <a:ext cx="595702" cy="595702"/>
          </a:xfrm>
          <a:prstGeom prst="rect">
            <a:avLst/>
          </a:prstGeom>
        </p:spPr>
      </p:pic>
      <p:pic>
        <p:nvPicPr>
          <p:cNvPr id="13" name="Picture 12" descr="Logo&#10;&#10;Description automatically generated">
            <a:extLst>
              <a:ext uri="{FF2B5EF4-FFF2-40B4-BE49-F238E27FC236}">
                <a16:creationId xmlns:a16="http://schemas.microsoft.com/office/drawing/2014/main" id="{0DAB4A07-9BDE-044A-8DAC-08DA8C55BB74}"/>
              </a:ext>
            </a:extLst>
          </p:cNvPr>
          <p:cNvPicPr>
            <a:picLocks noChangeAspect="1"/>
          </p:cNvPicPr>
          <p:nvPr/>
        </p:nvPicPr>
        <p:blipFill>
          <a:blip r:embed="rId6"/>
          <a:stretch>
            <a:fillRect/>
          </a:stretch>
        </p:blipFill>
        <p:spPr>
          <a:xfrm>
            <a:off x="9773396" y="3032577"/>
            <a:ext cx="802386" cy="685371"/>
          </a:xfrm>
          <a:prstGeom prst="rect">
            <a:avLst/>
          </a:prstGeom>
        </p:spPr>
      </p:pic>
      <p:pic>
        <p:nvPicPr>
          <p:cNvPr id="15" name="Picture 14" descr="Logo&#10;&#10;Description automatically generated">
            <a:extLst>
              <a:ext uri="{FF2B5EF4-FFF2-40B4-BE49-F238E27FC236}">
                <a16:creationId xmlns:a16="http://schemas.microsoft.com/office/drawing/2014/main" id="{CD03DC8F-4061-BD4A-9252-AD5D7903B38D}"/>
              </a:ext>
            </a:extLst>
          </p:cNvPr>
          <p:cNvPicPr>
            <a:picLocks noChangeAspect="1"/>
          </p:cNvPicPr>
          <p:nvPr/>
        </p:nvPicPr>
        <p:blipFill>
          <a:blip r:embed="rId7"/>
          <a:stretch>
            <a:fillRect/>
          </a:stretch>
        </p:blipFill>
        <p:spPr>
          <a:xfrm>
            <a:off x="10844328" y="3032577"/>
            <a:ext cx="1052552" cy="583837"/>
          </a:xfrm>
          <a:prstGeom prst="rect">
            <a:avLst/>
          </a:prstGeom>
        </p:spPr>
      </p:pic>
      <p:pic>
        <p:nvPicPr>
          <p:cNvPr id="17" name="Picture 16" descr="Logo&#10;&#10;Description automatically generated">
            <a:extLst>
              <a:ext uri="{FF2B5EF4-FFF2-40B4-BE49-F238E27FC236}">
                <a16:creationId xmlns:a16="http://schemas.microsoft.com/office/drawing/2014/main" id="{DBA5F490-6132-7B46-A5A4-BFE33F771A95}"/>
              </a:ext>
            </a:extLst>
          </p:cNvPr>
          <p:cNvPicPr>
            <a:picLocks noChangeAspect="1"/>
          </p:cNvPicPr>
          <p:nvPr/>
        </p:nvPicPr>
        <p:blipFill>
          <a:blip r:embed="rId8"/>
          <a:stretch>
            <a:fillRect/>
          </a:stretch>
        </p:blipFill>
        <p:spPr>
          <a:xfrm>
            <a:off x="5736771" y="3128449"/>
            <a:ext cx="908573" cy="545144"/>
          </a:xfrm>
          <a:prstGeom prst="rect">
            <a:avLst/>
          </a:prstGeom>
        </p:spPr>
      </p:pic>
      <p:sp>
        <p:nvSpPr>
          <p:cNvPr id="18" name="TextBox 17">
            <a:extLst>
              <a:ext uri="{FF2B5EF4-FFF2-40B4-BE49-F238E27FC236}">
                <a16:creationId xmlns:a16="http://schemas.microsoft.com/office/drawing/2014/main" id="{EC38F80B-81D7-194B-8EC4-078660CE4724}"/>
              </a:ext>
            </a:extLst>
          </p:cNvPr>
          <p:cNvSpPr txBox="1"/>
          <p:nvPr/>
        </p:nvSpPr>
        <p:spPr>
          <a:xfrm>
            <a:off x="7010400" y="2057400"/>
            <a:ext cx="184731" cy="369332"/>
          </a:xfrm>
          <a:prstGeom prst="rect">
            <a:avLst/>
          </a:prstGeom>
          <a:noFill/>
        </p:spPr>
        <p:txBody>
          <a:bodyPr wrap="none" rtlCol="0">
            <a:spAutoFit/>
          </a:bodyPr>
          <a:lstStyle/>
          <a:p>
            <a:endParaRPr lang="en-PT" dirty="0"/>
          </a:p>
        </p:txBody>
      </p:sp>
      <p:pic>
        <p:nvPicPr>
          <p:cNvPr id="20" name="Picture 19" descr="A picture containing different, indoor, box, various&#10;&#10;Description automatically generated">
            <a:extLst>
              <a:ext uri="{FF2B5EF4-FFF2-40B4-BE49-F238E27FC236}">
                <a16:creationId xmlns:a16="http://schemas.microsoft.com/office/drawing/2014/main" id="{29733681-87E1-9D4B-9993-B25A77A93A2B}"/>
              </a:ext>
            </a:extLst>
          </p:cNvPr>
          <p:cNvPicPr>
            <a:picLocks noChangeAspect="1"/>
          </p:cNvPicPr>
          <p:nvPr/>
        </p:nvPicPr>
        <p:blipFill>
          <a:blip r:embed="rId9"/>
          <a:stretch>
            <a:fillRect/>
          </a:stretch>
        </p:blipFill>
        <p:spPr>
          <a:xfrm>
            <a:off x="6427760" y="1510159"/>
            <a:ext cx="4287476" cy="1094482"/>
          </a:xfrm>
          <a:prstGeom prst="rect">
            <a:avLst/>
          </a:prstGeom>
        </p:spPr>
      </p:pic>
      <p:sp>
        <p:nvSpPr>
          <p:cNvPr id="3" name="TextBox 2">
            <a:extLst>
              <a:ext uri="{FF2B5EF4-FFF2-40B4-BE49-F238E27FC236}">
                <a16:creationId xmlns:a16="http://schemas.microsoft.com/office/drawing/2014/main" id="{A9DE3DD5-40D9-B241-92B4-C7817FAC2620}"/>
              </a:ext>
            </a:extLst>
          </p:cNvPr>
          <p:cNvSpPr txBox="1"/>
          <p:nvPr/>
        </p:nvSpPr>
        <p:spPr>
          <a:xfrm>
            <a:off x="10844328" y="1872734"/>
            <a:ext cx="1125629" cy="369332"/>
          </a:xfrm>
          <a:prstGeom prst="rect">
            <a:avLst/>
          </a:prstGeom>
          <a:noFill/>
        </p:spPr>
        <p:txBody>
          <a:bodyPr wrap="none" rtlCol="0">
            <a:spAutoFit/>
          </a:bodyPr>
          <a:lstStyle/>
          <a:p>
            <a:r>
              <a:rPr lang="en-PT" dirty="0"/>
              <a:t>Figure 3.2</a:t>
            </a:r>
          </a:p>
        </p:txBody>
      </p:sp>
    </p:spTree>
    <p:extLst>
      <p:ext uri="{BB962C8B-B14F-4D97-AF65-F5344CB8AC3E}">
        <p14:creationId xmlns:p14="http://schemas.microsoft.com/office/powerpoint/2010/main" val="451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A31F708-F13A-F949-A46A-AC52B53B8837}"/>
              </a:ext>
            </a:extLst>
          </p:cNvPr>
          <p:cNvSpPr/>
          <p:nvPr/>
        </p:nvSpPr>
        <p:spPr>
          <a:xfrm>
            <a:off x="2655278" y="272562"/>
            <a:ext cx="1872760" cy="694591"/>
          </a:xfrm>
          <a:prstGeom prst="ellipse">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PT" dirty="0"/>
              <a:t>Introduction</a:t>
            </a:r>
          </a:p>
        </p:txBody>
      </p:sp>
      <p:sp>
        <p:nvSpPr>
          <p:cNvPr id="2" name="TextBox 1">
            <a:extLst>
              <a:ext uri="{FF2B5EF4-FFF2-40B4-BE49-F238E27FC236}">
                <a16:creationId xmlns:a16="http://schemas.microsoft.com/office/drawing/2014/main" id="{DFC80DC0-03C2-644D-A37F-4F7ECC26F4ED}"/>
              </a:ext>
            </a:extLst>
          </p:cNvPr>
          <p:cNvSpPr txBox="1"/>
          <p:nvPr/>
        </p:nvSpPr>
        <p:spPr>
          <a:xfrm>
            <a:off x="1733007" y="1175658"/>
            <a:ext cx="9884228" cy="400110"/>
          </a:xfrm>
          <a:prstGeom prst="rect">
            <a:avLst/>
          </a:prstGeom>
          <a:noFill/>
        </p:spPr>
        <p:txBody>
          <a:bodyPr wrap="square" rtlCol="0">
            <a:spAutoFit/>
          </a:bodyPr>
          <a:lstStyle/>
          <a:p>
            <a:pPr algn="ctr"/>
            <a:r>
              <a:rPr lang="en-PT" sz="2000" b="1" dirty="0"/>
              <a:t>State of the art ? </a:t>
            </a:r>
          </a:p>
        </p:txBody>
      </p:sp>
      <p:sp>
        <p:nvSpPr>
          <p:cNvPr id="3" name="TextBox 2">
            <a:extLst>
              <a:ext uri="{FF2B5EF4-FFF2-40B4-BE49-F238E27FC236}">
                <a16:creationId xmlns:a16="http://schemas.microsoft.com/office/drawing/2014/main" id="{0ED73085-1114-E74F-A3BA-939A583C638C}"/>
              </a:ext>
            </a:extLst>
          </p:cNvPr>
          <p:cNvSpPr txBox="1"/>
          <p:nvPr/>
        </p:nvSpPr>
        <p:spPr>
          <a:xfrm>
            <a:off x="1985554" y="2013006"/>
            <a:ext cx="9451243" cy="646331"/>
          </a:xfrm>
          <a:prstGeom prst="rect">
            <a:avLst/>
          </a:prstGeom>
          <a:noFill/>
        </p:spPr>
        <p:txBody>
          <a:bodyPr wrap="square" rtlCol="0">
            <a:spAutoFit/>
          </a:bodyPr>
          <a:lstStyle/>
          <a:p>
            <a:r>
              <a:rPr lang="en-GB" b="1" dirty="0"/>
              <a:t>Autistic Based Classification </a:t>
            </a:r>
          </a:p>
          <a:p>
            <a:r>
              <a:rPr lang="en-GB" dirty="0"/>
              <a:t>(Paper by by </a:t>
            </a:r>
            <a:r>
              <a:rPr lang="en-GB" dirty="0" err="1"/>
              <a:t>Simin</a:t>
            </a:r>
            <a:r>
              <a:rPr lang="en-GB" dirty="0"/>
              <a:t> </a:t>
            </a:r>
            <a:r>
              <a:rPr lang="en-GB" dirty="0" err="1"/>
              <a:t>Khalesi</a:t>
            </a:r>
            <a:r>
              <a:rPr lang="en-GB" dirty="0"/>
              <a:t> , Asghar </a:t>
            </a:r>
            <a:r>
              <a:rPr lang="en-GB" dirty="0" err="1"/>
              <a:t>Mahmoudi</a:t>
            </a:r>
            <a:r>
              <a:rPr lang="en-GB" dirty="0"/>
              <a:t> and </a:t>
            </a:r>
            <a:r>
              <a:rPr lang="en-GB" dirty="0" err="1"/>
              <a:t>Hosainpour</a:t>
            </a:r>
            <a:r>
              <a:rPr lang="en-GB" dirty="0"/>
              <a:t> Adel)</a:t>
            </a:r>
          </a:p>
        </p:txBody>
      </p:sp>
      <p:sp>
        <p:nvSpPr>
          <p:cNvPr id="5" name="TextBox 4">
            <a:extLst>
              <a:ext uri="{FF2B5EF4-FFF2-40B4-BE49-F238E27FC236}">
                <a16:creationId xmlns:a16="http://schemas.microsoft.com/office/drawing/2014/main" id="{29C62B6F-5BE9-C34A-9A9F-C1495ECAA7A4}"/>
              </a:ext>
            </a:extLst>
          </p:cNvPr>
          <p:cNvSpPr txBox="1"/>
          <p:nvPr/>
        </p:nvSpPr>
        <p:spPr>
          <a:xfrm>
            <a:off x="1985554" y="3544951"/>
            <a:ext cx="10228121" cy="923330"/>
          </a:xfrm>
          <a:prstGeom prst="rect">
            <a:avLst/>
          </a:prstGeom>
          <a:noFill/>
        </p:spPr>
        <p:txBody>
          <a:bodyPr wrap="none" rtlCol="0">
            <a:spAutoFit/>
          </a:bodyPr>
          <a:lstStyle/>
          <a:p>
            <a:r>
              <a:rPr lang="en-GB" b="1" dirty="0"/>
              <a:t>Almonds classification using supervised learning methods </a:t>
            </a:r>
          </a:p>
          <a:p>
            <a:r>
              <a:rPr lang="en-GB" b="1" dirty="0"/>
              <a:t>(</a:t>
            </a:r>
            <a:r>
              <a:rPr lang="en-GB" dirty="0"/>
              <a:t>paper published by </a:t>
            </a:r>
            <a:r>
              <a:rPr lang="en-GB" dirty="0" err="1"/>
              <a:t>Elila</a:t>
            </a:r>
            <a:r>
              <a:rPr lang="en-GB" dirty="0"/>
              <a:t> </a:t>
            </a:r>
            <a:r>
              <a:rPr lang="en-GB" dirty="0" err="1"/>
              <a:t>Halac</a:t>
            </a:r>
            <a:r>
              <a:rPr lang="en-GB" dirty="0"/>
              <a:t>, Emir </a:t>
            </a:r>
            <a:r>
              <a:rPr lang="en-GB" dirty="0" err="1"/>
              <a:t>Sokic</a:t>
            </a:r>
            <a:r>
              <a:rPr lang="en-GB" dirty="0"/>
              <a:t>, Emir </a:t>
            </a:r>
            <a:r>
              <a:rPr lang="en-GB" dirty="0" err="1"/>
              <a:t>Turajlic</a:t>
            </a:r>
            <a:r>
              <a:rPr lang="en-GB" dirty="0"/>
              <a:t> from the Faculty of Electrical Engineering Sarajevo </a:t>
            </a:r>
            <a:r>
              <a:rPr lang="en-GB" b="1" dirty="0"/>
              <a:t>) </a:t>
            </a:r>
            <a:endParaRPr lang="en-GB" dirty="0"/>
          </a:p>
          <a:p>
            <a:endParaRPr lang="en-PT" dirty="0"/>
          </a:p>
        </p:txBody>
      </p:sp>
    </p:spTree>
    <p:extLst>
      <p:ext uri="{BB962C8B-B14F-4D97-AF65-F5344CB8AC3E}">
        <p14:creationId xmlns:p14="http://schemas.microsoft.com/office/powerpoint/2010/main" val="387445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077F312-DA43-EA46-B7EE-E710A1474FCC}"/>
              </a:ext>
            </a:extLst>
          </p:cNvPr>
          <p:cNvSpPr/>
          <p:nvPr/>
        </p:nvSpPr>
        <p:spPr>
          <a:xfrm>
            <a:off x="2303585" y="230065"/>
            <a:ext cx="1872760" cy="69459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PT" dirty="0"/>
              <a:t>Introduction</a:t>
            </a:r>
          </a:p>
        </p:txBody>
      </p:sp>
      <p:sp>
        <p:nvSpPr>
          <p:cNvPr id="5" name="Oval 4">
            <a:extLst>
              <a:ext uri="{FF2B5EF4-FFF2-40B4-BE49-F238E27FC236}">
                <a16:creationId xmlns:a16="http://schemas.microsoft.com/office/drawing/2014/main" id="{0B52897D-BAFD-0C43-AD18-A56165DA18B5}"/>
              </a:ext>
            </a:extLst>
          </p:cNvPr>
          <p:cNvSpPr/>
          <p:nvPr/>
        </p:nvSpPr>
        <p:spPr>
          <a:xfrm>
            <a:off x="4519248" y="230064"/>
            <a:ext cx="1872760" cy="694591"/>
          </a:xfrm>
          <a:prstGeom prst="ellipse">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b="1" dirty="0"/>
              <a:t>Data</a:t>
            </a:r>
            <a:endParaRPr lang="en-GB" dirty="0">
              <a:effectLst/>
            </a:endParaRPr>
          </a:p>
        </p:txBody>
      </p:sp>
      <p:cxnSp>
        <p:nvCxnSpPr>
          <p:cNvPr id="6" name="Straight Arrow Connector 5">
            <a:extLst>
              <a:ext uri="{FF2B5EF4-FFF2-40B4-BE49-F238E27FC236}">
                <a16:creationId xmlns:a16="http://schemas.microsoft.com/office/drawing/2014/main" id="{6FFF8F7F-59A0-DB46-BBFA-CD623DA66600}"/>
              </a:ext>
            </a:extLst>
          </p:cNvPr>
          <p:cNvCxnSpPr>
            <a:cxnSpLocks/>
            <a:stCxn id="3" idx="6"/>
            <a:endCxn id="5" idx="2"/>
          </p:cNvCxnSpPr>
          <p:nvPr/>
        </p:nvCxnSpPr>
        <p:spPr>
          <a:xfrm flipV="1">
            <a:off x="4176345" y="577360"/>
            <a:ext cx="34290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954933-C0EB-C744-90B4-AB1F7930E336}"/>
              </a:ext>
            </a:extLst>
          </p:cNvPr>
          <p:cNvSpPr txBox="1"/>
          <p:nvPr/>
        </p:nvSpPr>
        <p:spPr>
          <a:xfrm>
            <a:off x="2069162" y="2033419"/>
            <a:ext cx="3003581" cy="3267818"/>
          </a:xfrm>
          <a:prstGeom prst="rect">
            <a:avLst/>
          </a:prstGeom>
          <a:noFill/>
        </p:spPr>
        <p:txBody>
          <a:bodyPr wrap="square" rtlCol="0">
            <a:spAutoFit/>
          </a:bodyPr>
          <a:lstStyle/>
          <a:p>
            <a:pPr marL="342900" indent="-342900">
              <a:lnSpc>
                <a:spcPct val="300000"/>
              </a:lnSpc>
              <a:buFont typeface="+mj-lt"/>
              <a:buAutoNum type="arabicPeriod"/>
            </a:pPr>
            <a:r>
              <a:rPr lang="en-PT" dirty="0"/>
              <a:t>Why do we need data</a:t>
            </a:r>
          </a:p>
          <a:p>
            <a:pPr marL="342900" indent="-342900">
              <a:lnSpc>
                <a:spcPct val="300000"/>
              </a:lnSpc>
              <a:buFont typeface="+mj-lt"/>
              <a:buAutoNum type="arabicPeriod"/>
            </a:pPr>
            <a:r>
              <a:rPr lang="en-PT" dirty="0"/>
              <a:t>Data collection </a:t>
            </a:r>
          </a:p>
          <a:p>
            <a:pPr marL="342900" indent="-342900">
              <a:lnSpc>
                <a:spcPct val="300000"/>
              </a:lnSpc>
              <a:buFont typeface="+mj-lt"/>
              <a:buAutoNum type="arabicPeriod"/>
            </a:pPr>
            <a:r>
              <a:rPr lang="en-PT" dirty="0"/>
              <a:t>Why data pre-</a:t>
            </a:r>
            <a:r>
              <a:rPr lang="en-GB" dirty="0"/>
              <a:t>processing</a:t>
            </a:r>
            <a:endParaRPr lang="en-PT" dirty="0"/>
          </a:p>
          <a:p>
            <a:pPr marL="342900" indent="-342900">
              <a:lnSpc>
                <a:spcPct val="300000"/>
              </a:lnSpc>
              <a:buFont typeface="+mj-lt"/>
              <a:buAutoNum type="arabicPeriod"/>
            </a:pPr>
            <a:endParaRPr lang="en-PT" dirty="0"/>
          </a:p>
        </p:txBody>
      </p:sp>
      <p:sp>
        <p:nvSpPr>
          <p:cNvPr id="2" name="TextBox 1">
            <a:extLst>
              <a:ext uri="{FF2B5EF4-FFF2-40B4-BE49-F238E27FC236}">
                <a16:creationId xmlns:a16="http://schemas.microsoft.com/office/drawing/2014/main" id="{68617995-C55C-9643-A873-3CF95A1043AD}"/>
              </a:ext>
            </a:extLst>
          </p:cNvPr>
          <p:cNvSpPr txBox="1"/>
          <p:nvPr/>
        </p:nvSpPr>
        <p:spPr>
          <a:xfrm>
            <a:off x="7119259" y="2340428"/>
            <a:ext cx="2923749" cy="369332"/>
          </a:xfrm>
          <a:prstGeom prst="rect">
            <a:avLst/>
          </a:prstGeom>
          <a:noFill/>
        </p:spPr>
        <p:txBody>
          <a:bodyPr wrap="none" rtlCol="0">
            <a:spAutoFit/>
          </a:bodyPr>
          <a:lstStyle/>
          <a:p>
            <a:r>
              <a:rPr lang="en-GB" dirty="0"/>
              <a:t>That's how all primates works </a:t>
            </a:r>
            <a:endParaRPr lang="en-PT" dirty="0"/>
          </a:p>
        </p:txBody>
      </p:sp>
      <p:pic>
        <p:nvPicPr>
          <p:cNvPr id="8" name="Picture 7" descr="Logo, company name&#10;&#10;Description automatically generated">
            <a:extLst>
              <a:ext uri="{FF2B5EF4-FFF2-40B4-BE49-F238E27FC236}">
                <a16:creationId xmlns:a16="http://schemas.microsoft.com/office/drawing/2014/main" id="{CA77BB8B-2678-7749-94A4-8180E62AFED1}"/>
              </a:ext>
            </a:extLst>
          </p:cNvPr>
          <p:cNvPicPr>
            <a:picLocks noChangeAspect="1"/>
          </p:cNvPicPr>
          <p:nvPr/>
        </p:nvPicPr>
        <p:blipFill>
          <a:blip r:embed="rId2"/>
          <a:stretch>
            <a:fillRect/>
          </a:stretch>
        </p:blipFill>
        <p:spPr>
          <a:xfrm>
            <a:off x="6251401" y="3161142"/>
            <a:ext cx="1319265" cy="576490"/>
          </a:xfrm>
          <a:prstGeom prst="rect">
            <a:avLst/>
          </a:prstGeom>
        </p:spPr>
      </p:pic>
      <p:pic>
        <p:nvPicPr>
          <p:cNvPr id="10" name="Picture 9" descr="Text&#10;&#10;Description automatically generated">
            <a:extLst>
              <a:ext uri="{FF2B5EF4-FFF2-40B4-BE49-F238E27FC236}">
                <a16:creationId xmlns:a16="http://schemas.microsoft.com/office/drawing/2014/main" id="{EC4E6A6C-E804-9B4E-8121-5DAFC9940945}"/>
              </a:ext>
            </a:extLst>
          </p:cNvPr>
          <p:cNvPicPr>
            <a:picLocks noChangeAspect="1"/>
          </p:cNvPicPr>
          <p:nvPr/>
        </p:nvPicPr>
        <p:blipFill>
          <a:blip r:embed="rId3"/>
          <a:stretch>
            <a:fillRect/>
          </a:stretch>
        </p:blipFill>
        <p:spPr>
          <a:xfrm>
            <a:off x="7701294" y="3174734"/>
            <a:ext cx="1344734" cy="576490"/>
          </a:xfrm>
          <a:prstGeom prst="rect">
            <a:avLst/>
          </a:prstGeom>
        </p:spPr>
      </p:pic>
      <p:pic>
        <p:nvPicPr>
          <p:cNvPr id="12" name="Picture 11">
            <a:extLst>
              <a:ext uri="{FF2B5EF4-FFF2-40B4-BE49-F238E27FC236}">
                <a16:creationId xmlns:a16="http://schemas.microsoft.com/office/drawing/2014/main" id="{9C8D4324-5956-9549-8A2A-B23EA5F24EF7}"/>
              </a:ext>
            </a:extLst>
          </p:cNvPr>
          <p:cNvPicPr>
            <a:picLocks noChangeAspect="1"/>
          </p:cNvPicPr>
          <p:nvPr/>
        </p:nvPicPr>
        <p:blipFill>
          <a:blip r:embed="rId4"/>
          <a:stretch>
            <a:fillRect/>
          </a:stretch>
        </p:blipFill>
        <p:spPr>
          <a:xfrm>
            <a:off x="9176657" y="3161142"/>
            <a:ext cx="1458686" cy="590082"/>
          </a:xfrm>
          <a:prstGeom prst="rect">
            <a:avLst/>
          </a:prstGeom>
        </p:spPr>
      </p:pic>
      <p:sp>
        <p:nvSpPr>
          <p:cNvPr id="7" name="TextBox 6">
            <a:extLst>
              <a:ext uri="{FF2B5EF4-FFF2-40B4-BE49-F238E27FC236}">
                <a16:creationId xmlns:a16="http://schemas.microsoft.com/office/drawing/2014/main" id="{41986507-D24C-764B-A5D6-59E006953B33}"/>
              </a:ext>
            </a:extLst>
          </p:cNvPr>
          <p:cNvSpPr txBox="1"/>
          <p:nvPr/>
        </p:nvSpPr>
        <p:spPr>
          <a:xfrm>
            <a:off x="6288542" y="4074287"/>
            <a:ext cx="5256375" cy="1200329"/>
          </a:xfrm>
          <a:prstGeom prst="rect">
            <a:avLst/>
          </a:prstGeom>
          <a:noFill/>
        </p:spPr>
        <p:txBody>
          <a:bodyPr wrap="none" rtlCol="0">
            <a:spAutoFit/>
          </a:bodyPr>
          <a:lstStyle/>
          <a:p>
            <a:pPr marL="285750" indent="-285750">
              <a:buFont typeface="Arial" panose="020B0604020202020204" pitchFamily="34" charset="0"/>
              <a:buChar char="•"/>
            </a:pPr>
            <a:r>
              <a:rPr lang="en-PT" dirty="0"/>
              <a:t>Messy data</a:t>
            </a:r>
          </a:p>
          <a:p>
            <a:pPr marL="285750" indent="-285750">
              <a:buFont typeface="Arial" panose="020B0604020202020204" pitchFamily="34" charset="0"/>
              <a:buChar char="•"/>
            </a:pPr>
            <a:r>
              <a:rPr lang="en-PT" dirty="0"/>
              <a:t>Remove uneeded dimensions </a:t>
            </a:r>
          </a:p>
          <a:p>
            <a:pPr marL="285750" indent="-285750">
              <a:buFont typeface="Arial" panose="020B0604020202020204" pitchFamily="34" charset="0"/>
              <a:buChar char="•"/>
            </a:pPr>
            <a:r>
              <a:rPr lang="en-PT" dirty="0"/>
              <a:t>Label the data since we are using supervised model </a:t>
            </a:r>
          </a:p>
          <a:p>
            <a:pPr marL="285750" indent="-285750">
              <a:buFont typeface="Arial" panose="020B0604020202020204" pitchFamily="34" charset="0"/>
              <a:buChar char="•"/>
            </a:pPr>
            <a:r>
              <a:rPr lang="en-PT" dirty="0"/>
              <a:t>Save us training time ,better  generalisation</a:t>
            </a:r>
          </a:p>
        </p:txBody>
      </p:sp>
    </p:spTree>
    <p:extLst>
      <p:ext uri="{BB962C8B-B14F-4D97-AF65-F5344CB8AC3E}">
        <p14:creationId xmlns:p14="http://schemas.microsoft.com/office/powerpoint/2010/main" val="444424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blinds(horizontal)">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blinds(horizontal)">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par>
                                <p:cTn id="23" presetID="3" presetClass="entr" presetSubtype="1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par>
                                <p:cTn id="26" presetID="3" presetClass="entr" presetSubtype="1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077F312-DA43-EA46-B7EE-E710A1474FCC}"/>
              </a:ext>
            </a:extLst>
          </p:cNvPr>
          <p:cNvSpPr/>
          <p:nvPr/>
        </p:nvSpPr>
        <p:spPr>
          <a:xfrm>
            <a:off x="2303585" y="230065"/>
            <a:ext cx="1872760" cy="69459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PT" dirty="0"/>
              <a:t>Introduction</a:t>
            </a:r>
          </a:p>
        </p:txBody>
      </p:sp>
      <p:sp>
        <p:nvSpPr>
          <p:cNvPr id="5" name="Oval 4">
            <a:extLst>
              <a:ext uri="{FF2B5EF4-FFF2-40B4-BE49-F238E27FC236}">
                <a16:creationId xmlns:a16="http://schemas.microsoft.com/office/drawing/2014/main" id="{0B52897D-BAFD-0C43-AD18-A56165DA18B5}"/>
              </a:ext>
            </a:extLst>
          </p:cNvPr>
          <p:cNvSpPr/>
          <p:nvPr/>
        </p:nvSpPr>
        <p:spPr>
          <a:xfrm>
            <a:off x="4519248" y="230064"/>
            <a:ext cx="1872760" cy="694591"/>
          </a:xfrm>
          <a:prstGeom prst="ellipse">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b="1" dirty="0"/>
              <a:t>Data</a:t>
            </a:r>
            <a:endParaRPr lang="en-GB" dirty="0">
              <a:effectLst/>
            </a:endParaRPr>
          </a:p>
        </p:txBody>
      </p:sp>
      <p:cxnSp>
        <p:nvCxnSpPr>
          <p:cNvPr id="6" name="Straight Arrow Connector 5">
            <a:extLst>
              <a:ext uri="{FF2B5EF4-FFF2-40B4-BE49-F238E27FC236}">
                <a16:creationId xmlns:a16="http://schemas.microsoft.com/office/drawing/2014/main" id="{6FFF8F7F-59A0-DB46-BBFA-CD623DA66600}"/>
              </a:ext>
            </a:extLst>
          </p:cNvPr>
          <p:cNvCxnSpPr>
            <a:cxnSpLocks/>
            <a:stCxn id="3" idx="6"/>
            <a:endCxn id="5" idx="2"/>
          </p:cNvCxnSpPr>
          <p:nvPr/>
        </p:nvCxnSpPr>
        <p:spPr>
          <a:xfrm flipV="1">
            <a:off x="4176345" y="577360"/>
            <a:ext cx="34290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954933-C0EB-C744-90B4-AB1F7930E336}"/>
              </a:ext>
            </a:extLst>
          </p:cNvPr>
          <p:cNvSpPr txBox="1"/>
          <p:nvPr/>
        </p:nvSpPr>
        <p:spPr>
          <a:xfrm>
            <a:off x="4600046" y="1185641"/>
            <a:ext cx="3194126" cy="369332"/>
          </a:xfrm>
          <a:prstGeom prst="rect">
            <a:avLst/>
          </a:prstGeom>
          <a:noFill/>
        </p:spPr>
        <p:txBody>
          <a:bodyPr wrap="square" rtlCol="0">
            <a:spAutoFit/>
          </a:bodyPr>
          <a:lstStyle/>
          <a:p>
            <a:r>
              <a:rPr lang="en-PT" b="1" dirty="0"/>
              <a:t>Steps of data </a:t>
            </a:r>
            <a:r>
              <a:rPr lang="en-GB" b="1" dirty="0" err="1"/>
              <a:t>proccesing</a:t>
            </a:r>
            <a:endParaRPr lang="en-PT" b="1" dirty="0"/>
          </a:p>
        </p:txBody>
      </p:sp>
      <p:sp>
        <p:nvSpPr>
          <p:cNvPr id="2" name="TextBox 1">
            <a:extLst>
              <a:ext uri="{FF2B5EF4-FFF2-40B4-BE49-F238E27FC236}">
                <a16:creationId xmlns:a16="http://schemas.microsoft.com/office/drawing/2014/main" id="{CAAEE2BA-9040-114C-A6A3-9BFAA23B53D5}"/>
              </a:ext>
            </a:extLst>
          </p:cNvPr>
          <p:cNvSpPr txBox="1"/>
          <p:nvPr/>
        </p:nvSpPr>
        <p:spPr>
          <a:xfrm>
            <a:off x="3239965" y="1760466"/>
            <a:ext cx="7602206" cy="3337067"/>
          </a:xfrm>
          <a:prstGeom prst="rect">
            <a:avLst/>
          </a:prstGeom>
          <a:noFill/>
        </p:spPr>
        <p:txBody>
          <a:bodyPr wrap="square" rtlCol="0">
            <a:spAutoFit/>
          </a:bodyPr>
          <a:lstStyle/>
          <a:p>
            <a:pPr marL="342900" indent="-342900">
              <a:lnSpc>
                <a:spcPct val="200000"/>
              </a:lnSpc>
              <a:buFont typeface="+mj-lt"/>
              <a:buAutoNum type="arabicPeriod"/>
            </a:pPr>
            <a:r>
              <a:rPr lang="en-GB" dirty="0" err="1"/>
              <a:t>Bluring</a:t>
            </a:r>
            <a:r>
              <a:rPr lang="en-GB" dirty="0"/>
              <a:t> the image (</a:t>
            </a:r>
            <a:r>
              <a:rPr lang="en-GB" dirty="0" err="1"/>
              <a:t>Gussian</a:t>
            </a:r>
            <a:r>
              <a:rPr lang="en-GB" dirty="0"/>
              <a:t>) </a:t>
            </a:r>
          </a:p>
          <a:p>
            <a:pPr marL="342900" indent="-342900">
              <a:lnSpc>
                <a:spcPct val="200000"/>
              </a:lnSpc>
              <a:buFont typeface="+mj-lt"/>
              <a:buAutoNum type="arabicPeriod"/>
            </a:pPr>
            <a:r>
              <a:rPr lang="en-GB" dirty="0" err="1"/>
              <a:t>Graying</a:t>
            </a:r>
            <a:r>
              <a:rPr lang="en-GB" dirty="0"/>
              <a:t> the Image </a:t>
            </a:r>
          </a:p>
          <a:p>
            <a:pPr marL="342900" indent="-342900">
              <a:lnSpc>
                <a:spcPct val="200000"/>
              </a:lnSpc>
              <a:buFont typeface="+mj-lt"/>
              <a:buAutoNum type="arabicPeriod"/>
            </a:pPr>
            <a:r>
              <a:rPr lang="en-GB" dirty="0"/>
              <a:t>Edge and Shape detection using Canny Dilation </a:t>
            </a:r>
            <a:endParaRPr lang="en-PT" dirty="0"/>
          </a:p>
          <a:p>
            <a:pPr marL="342900" indent="-342900">
              <a:lnSpc>
                <a:spcPct val="200000"/>
              </a:lnSpc>
              <a:buFont typeface="+mj-lt"/>
              <a:buAutoNum type="arabicPeriod"/>
            </a:pPr>
            <a:r>
              <a:rPr lang="en-GB" dirty="0"/>
              <a:t>Find the contours </a:t>
            </a:r>
            <a:endParaRPr lang="en-PT" dirty="0"/>
          </a:p>
          <a:p>
            <a:pPr marL="342900" indent="-342900">
              <a:lnSpc>
                <a:spcPct val="200000"/>
              </a:lnSpc>
              <a:buFont typeface="+mj-lt"/>
              <a:buAutoNum type="arabicPeriod"/>
            </a:pPr>
            <a:r>
              <a:rPr lang="en-PT" dirty="0"/>
              <a:t>Corp the image </a:t>
            </a:r>
          </a:p>
          <a:p>
            <a:pPr marL="342900" indent="-342900">
              <a:lnSpc>
                <a:spcPct val="200000"/>
              </a:lnSpc>
              <a:buFont typeface="+mj-lt"/>
              <a:buAutoNum type="arabicPeriod"/>
            </a:pPr>
            <a:endParaRPr lang="en-PT" dirty="0"/>
          </a:p>
        </p:txBody>
      </p:sp>
      <p:pic>
        <p:nvPicPr>
          <p:cNvPr id="8" name="Picture 7" descr="A picture containing white, old&#10;&#10;Description automatically generated">
            <a:extLst>
              <a:ext uri="{FF2B5EF4-FFF2-40B4-BE49-F238E27FC236}">
                <a16:creationId xmlns:a16="http://schemas.microsoft.com/office/drawing/2014/main" id="{BA01C78C-69FA-8545-AEF7-4BCE49149989}"/>
              </a:ext>
            </a:extLst>
          </p:cNvPr>
          <p:cNvPicPr>
            <a:picLocks noChangeAspect="1"/>
          </p:cNvPicPr>
          <p:nvPr/>
        </p:nvPicPr>
        <p:blipFill>
          <a:blip r:embed="rId2"/>
          <a:stretch>
            <a:fillRect/>
          </a:stretch>
        </p:blipFill>
        <p:spPr>
          <a:xfrm>
            <a:off x="2913393" y="4611090"/>
            <a:ext cx="7928778" cy="1985090"/>
          </a:xfrm>
          <a:prstGeom prst="rect">
            <a:avLst/>
          </a:prstGeom>
        </p:spPr>
      </p:pic>
      <p:sp>
        <p:nvSpPr>
          <p:cNvPr id="7" name="TextBox 6">
            <a:extLst>
              <a:ext uri="{FF2B5EF4-FFF2-40B4-BE49-F238E27FC236}">
                <a16:creationId xmlns:a16="http://schemas.microsoft.com/office/drawing/2014/main" id="{32EEF570-9306-2746-9E68-E918A4744104}"/>
              </a:ext>
            </a:extLst>
          </p:cNvPr>
          <p:cNvSpPr txBox="1"/>
          <p:nvPr/>
        </p:nvSpPr>
        <p:spPr>
          <a:xfrm>
            <a:off x="2913393" y="6596180"/>
            <a:ext cx="7209553" cy="369332"/>
          </a:xfrm>
          <a:prstGeom prst="rect">
            <a:avLst/>
          </a:prstGeom>
          <a:noFill/>
        </p:spPr>
        <p:txBody>
          <a:bodyPr wrap="square" rtlCol="0">
            <a:spAutoFit/>
          </a:bodyPr>
          <a:lstStyle/>
          <a:p>
            <a:pPr algn="ctr"/>
            <a:r>
              <a:rPr lang="en-PT" dirty="0"/>
              <a:t>Figure 3.4</a:t>
            </a:r>
          </a:p>
        </p:txBody>
      </p:sp>
    </p:spTree>
    <p:extLst>
      <p:ext uri="{BB962C8B-B14F-4D97-AF65-F5344CB8AC3E}">
        <p14:creationId xmlns:p14="http://schemas.microsoft.com/office/powerpoint/2010/main" val="971720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blinds(horizontal)">
                                      <p:cBhvr>
                                        <p:cTn id="12" dur="500"/>
                                        <p:tgtEl>
                                          <p:spTgt spid="2">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blinds(horizontal)">
                                      <p:cBhvr>
                                        <p:cTn id="15" dur="500"/>
                                        <p:tgtEl>
                                          <p:spTgt spid="2">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blinds(horizontal)">
                                      <p:cBhvr>
                                        <p:cTn id="18" dur="500"/>
                                        <p:tgtEl>
                                          <p:spTgt spid="2">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blinds(horizontal)">
                                      <p:cBhvr>
                                        <p:cTn id="21" dur="500"/>
                                        <p:tgtEl>
                                          <p:spTgt spid="2">
                                            <p:txEl>
                                              <p:pRg st="3" end="3"/>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blinds(horizontal)">
                                      <p:cBhvr>
                                        <p:cTn id="24" dur="500"/>
                                        <p:tgtEl>
                                          <p:spTgt spid="2">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3141918-766C-FB48-982A-4156867348D0}"/>
              </a:ext>
            </a:extLst>
          </p:cNvPr>
          <p:cNvSpPr/>
          <p:nvPr/>
        </p:nvSpPr>
        <p:spPr>
          <a:xfrm>
            <a:off x="2303585" y="230065"/>
            <a:ext cx="1872760" cy="69459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PT" dirty="0"/>
              <a:t>Introduction</a:t>
            </a:r>
          </a:p>
        </p:txBody>
      </p:sp>
      <p:sp>
        <p:nvSpPr>
          <p:cNvPr id="4" name="Oval 3">
            <a:extLst>
              <a:ext uri="{FF2B5EF4-FFF2-40B4-BE49-F238E27FC236}">
                <a16:creationId xmlns:a16="http://schemas.microsoft.com/office/drawing/2014/main" id="{057BAD46-D3D0-0848-9205-E4E2703B8FCC}"/>
              </a:ext>
            </a:extLst>
          </p:cNvPr>
          <p:cNvSpPr/>
          <p:nvPr/>
        </p:nvSpPr>
        <p:spPr>
          <a:xfrm>
            <a:off x="6993062" y="237392"/>
            <a:ext cx="1872760" cy="694591"/>
          </a:xfrm>
          <a:prstGeom prst="ellipse">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PT" dirty="0"/>
              <a:t> Model</a:t>
            </a:r>
          </a:p>
        </p:txBody>
      </p:sp>
      <p:sp>
        <p:nvSpPr>
          <p:cNvPr id="5" name="Oval 4">
            <a:extLst>
              <a:ext uri="{FF2B5EF4-FFF2-40B4-BE49-F238E27FC236}">
                <a16:creationId xmlns:a16="http://schemas.microsoft.com/office/drawing/2014/main" id="{4882B2E2-B74C-D84A-B4B5-3AE0B1403594}"/>
              </a:ext>
            </a:extLst>
          </p:cNvPr>
          <p:cNvSpPr/>
          <p:nvPr/>
        </p:nvSpPr>
        <p:spPr>
          <a:xfrm>
            <a:off x="4519248" y="230064"/>
            <a:ext cx="1872760" cy="69459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Data</a:t>
            </a:r>
            <a:endParaRPr lang="en-PT" dirty="0"/>
          </a:p>
        </p:txBody>
      </p:sp>
      <p:cxnSp>
        <p:nvCxnSpPr>
          <p:cNvPr id="7" name="Straight Arrow Connector 6">
            <a:extLst>
              <a:ext uri="{FF2B5EF4-FFF2-40B4-BE49-F238E27FC236}">
                <a16:creationId xmlns:a16="http://schemas.microsoft.com/office/drawing/2014/main" id="{994D1EE7-1567-F942-B974-A4ACF0480155}"/>
              </a:ext>
            </a:extLst>
          </p:cNvPr>
          <p:cNvCxnSpPr>
            <a:cxnSpLocks/>
            <a:stCxn id="3" idx="6"/>
            <a:endCxn id="5" idx="2"/>
          </p:cNvCxnSpPr>
          <p:nvPr/>
        </p:nvCxnSpPr>
        <p:spPr>
          <a:xfrm flipV="1">
            <a:off x="4176345" y="577360"/>
            <a:ext cx="34290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5161267-1747-C542-8EF0-0801F2F202AD}"/>
              </a:ext>
            </a:extLst>
          </p:cNvPr>
          <p:cNvCxnSpPr>
            <a:cxnSpLocks/>
            <a:stCxn id="5" idx="6"/>
            <a:endCxn id="4" idx="2"/>
          </p:cNvCxnSpPr>
          <p:nvPr/>
        </p:nvCxnSpPr>
        <p:spPr>
          <a:xfrm>
            <a:off x="6392008" y="577360"/>
            <a:ext cx="601054" cy="7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C0ECD2E-813B-4241-819D-AA640AD809A0}"/>
              </a:ext>
            </a:extLst>
          </p:cNvPr>
          <p:cNvSpPr txBox="1"/>
          <p:nvPr/>
        </p:nvSpPr>
        <p:spPr>
          <a:xfrm>
            <a:off x="4579051" y="1264623"/>
            <a:ext cx="3625913" cy="461665"/>
          </a:xfrm>
          <a:prstGeom prst="rect">
            <a:avLst/>
          </a:prstGeom>
          <a:noFill/>
        </p:spPr>
        <p:txBody>
          <a:bodyPr wrap="square" rtlCol="0">
            <a:spAutoFit/>
          </a:bodyPr>
          <a:lstStyle/>
          <a:p>
            <a:r>
              <a:rPr lang="en-PT" sz="2400" b="1" dirty="0"/>
              <a:t>Model Implementation </a:t>
            </a:r>
          </a:p>
        </p:txBody>
      </p:sp>
      <p:sp>
        <p:nvSpPr>
          <p:cNvPr id="9" name="TextBox 8">
            <a:extLst>
              <a:ext uri="{FF2B5EF4-FFF2-40B4-BE49-F238E27FC236}">
                <a16:creationId xmlns:a16="http://schemas.microsoft.com/office/drawing/2014/main" id="{974F07B9-F091-CE43-AD2E-C73CA7CCA7C2}"/>
              </a:ext>
            </a:extLst>
          </p:cNvPr>
          <p:cNvSpPr txBox="1"/>
          <p:nvPr/>
        </p:nvSpPr>
        <p:spPr>
          <a:xfrm>
            <a:off x="2303585" y="1951800"/>
            <a:ext cx="1520328" cy="461665"/>
          </a:xfrm>
          <a:prstGeom prst="rect">
            <a:avLst/>
          </a:prstGeom>
          <a:noFill/>
        </p:spPr>
        <p:txBody>
          <a:bodyPr wrap="square" rtlCol="0">
            <a:spAutoFit/>
          </a:bodyPr>
          <a:lstStyle/>
          <a:p>
            <a:r>
              <a:rPr lang="en-GB" sz="2400" dirty="0"/>
              <a:t>Iterations</a:t>
            </a:r>
            <a:endParaRPr lang="en-PT" sz="2400" dirty="0"/>
          </a:p>
        </p:txBody>
      </p:sp>
      <p:graphicFrame>
        <p:nvGraphicFramePr>
          <p:cNvPr id="13" name="Table 13">
            <a:extLst>
              <a:ext uri="{FF2B5EF4-FFF2-40B4-BE49-F238E27FC236}">
                <a16:creationId xmlns:a16="http://schemas.microsoft.com/office/drawing/2014/main" id="{E5ABB212-3B90-4843-B7CE-17DE90698649}"/>
              </a:ext>
            </a:extLst>
          </p:cNvPr>
          <p:cNvGraphicFramePr>
            <a:graphicFrameLocks noGrp="1"/>
          </p:cNvGraphicFramePr>
          <p:nvPr>
            <p:extLst>
              <p:ext uri="{D42A27DB-BD31-4B8C-83A1-F6EECF244321}">
                <p14:modId xmlns:p14="http://schemas.microsoft.com/office/powerpoint/2010/main" val="2963520764"/>
              </p:ext>
            </p:extLst>
          </p:nvPr>
        </p:nvGraphicFramePr>
        <p:xfrm>
          <a:off x="2328007" y="2487633"/>
          <a:ext cx="8127999" cy="2021840"/>
        </p:xfrm>
        <a:graphic>
          <a:graphicData uri="http://schemas.openxmlformats.org/drawingml/2006/table">
            <a:tbl>
              <a:tblPr firstRow="1" bandRow="1">
                <a:tableStyleId>{7DF18680-E054-41AD-8BC1-D1AEF772440D}</a:tableStyleId>
              </a:tblPr>
              <a:tblGrid>
                <a:gridCol w="2709333">
                  <a:extLst>
                    <a:ext uri="{9D8B030D-6E8A-4147-A177-3AD203B41FA5}">
                      <a16:colId xmlns:a16="http://schemas.microsoft.com/office/drawing/2014/main" val="2597891508"/>
                    </a:ext>
                  </a:extLst>
                </a:gridCol>
                <a:gridCol w="2709333">
                  <a:extLst>
                    <a:ext uri="{9D8B030D-6E8A-4147-A177-3AD203B41FA5}">
                      <a16:colId xmlns:a16="http://schemas.microsoft.com/office/drawing/2014/main" val="2343568992"/>
                    </a:ext>
                  </a:extLst>
                </a:gridCol>
                <a:gridCol w="2709333">
                  <a:extLst>
                    <a:ext uri="{9D8B030D-6E8A-4147-A177-3AD203B41FA5}">
                      <a16:colId xmlns:a16="http://schemas.microsoft.com/office/drawing/2014/main" val="576356305"/>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Iteration</a:t>
                      </a:r>
                      <a:r>
                        <a:rPr lang="en-PT" dirty="0"/>
                        <a:t>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Iteration</a:t>
                      </a:r>
                      <a:r>
                        <a:rPr lang="en-PT" dirty="0"/>
                        <a:t>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Iteration</a:t>
                      </a:r>
                      <a:r>
                        <a:rPr lang="en-PT" dirty="0"/>
                        <a:t> 3</a:t>
                      </a:r>
                    </a:p>
                  </a:txBody>
                  <a:tcPr/>
                </a:tc>
                <a:extLst>
                  <a:ext uri="{0D108BD9-81ED-4DB2-BD59-A6C34878D82A}">
                    <a16:rowId xmlns:a16="http://schemas.microsoft.com/office/drawing/2014/main" val="265662779"/>
                  </a:ext>
                </a:extLst>
              </a:tr>
              <a:tr h="370840">
                <a:tc>
                  <a:txBody>
                    <a:bodyPr/>
                    <a:lstStyle/>
                    <a:p>
                      <a:r>
                        <a:rPr lang="en-GB" dirty="0">
                          <a:solidFill>
                            <a:schemeClr val="bg1">
                              <a:lumMod val="95000"/>
                              <a:lumOff val="5000"/>
                            </a:schemeClr>
                          </a:solidFill>
                        </a:rPr>
                        <a:t>RGB based with Fully Connected Dense Network</a:t>
                      </a:r>
                      <a:endParaRPr lang="en-PT" dirty="0">
                        <a:solidFill>
                          <a:schemeClr val="bg1">
                            <a:lumMod val="95000"/>
                            <a:lumOff val="5000"/>
                          </a:schemeClr>
                        </a:solidFill>
                      </a:endParaRPr>
                    </a:p>
                  </a:txBody>
                  <a:tcPr/>
                </a:tc>
                <a:tc>
                  <a:txBody>
                    <a:bodyPr/>
                    <a:lstStyle/>
                    <a:p>
                      <a:r>
                        <a:rPr lang="en-GB" dirty="0"/>
                        <a:t>Image based with Fully Connected Dense Network</a:t>
                      </a:r>
                      <a:endParaRPr lang="en-PT" dirty="0"/>
                    </a:p>
                  </a:txBody>
                  <a:tcPr/>
                </a:tc>
                <a:tc>
                  <a:txBody>
                    <a:bodyPr/>
                    <a:lstStyle/>
                    <a:p>
                      <a:r>
                        <a:rPr lang="en-GB" dirty="0"/>
                        <a:t>Image Based with </a:t>
                      </a:r>
                      <a:r>
                        <a:rPr lang="en-GB" dirty="0" err="1"/>
                        <a:t>AlexNet</a:t>
                      </a:r>
                      <a:r>
                        <a:rPr lang="en-GB" dirty="0"/>
                        <a:t> V1</a:t>
                      </a:r>
                      <a:endParaRPr lang="en-PT" dirty="0"/>
                    </a:p>
                  </a:txBody>
                  <a:tcPr/>
                </a:tc>
                <a:extLst>
                  <a:ext uri="{0D108BD9-81ED-4DB2-BD59-A6C34878D82A}">
                    <a16:rowId xmlns:a16="http://schemas.microsoft.com/office/drawing/2014/main" val="959055848"/>
                  </a:ext>
                </a:extLst>
              </a:tr>
              <a:tr h="370840">
                <a:tc>
                  <a:txBody>
                    <a:bodyPr/>
                    <a:lstStyle/>
                    <a:p>
                      <a:r>
                        <a:rPr lang="en-PT" dirty="0"/>
                        <a:t>41 Trainble parameter </a:t>
                      </a:r>
                    </a:p>
                  </a:txBody>
                  <a:tcPr/>
                </a:tc>
                <a:tc>
                  <a:txBody>
                    <a:bodyPr/>
                    <a:lstStyle/>
                    <a:p>
                      <a:r>
                        <a:rPr lang="en-PT" dirty="0"/>
                        <a:t>700493828  parameter</a:t>
                      </a:r>
                    </a:p>
                  </a:txBody>
                  <a:tcPr/>
                </a:tc>
                <a:tc>
                  <a:txBody>
                    <a:bodyPr/>
                    <a:lstStyle/>
                    <a:p>
                      <a:r>
                        <a:rPr lang="en-GB" dirty="0"/>
                        <a:t>5 convolutional 3 dense</a:t>
                      </a:r>
                    </a:p>
                    <a:p>
                      <a:r>
                        <a:rPr lang="en-GB" dirty="0"/>
                        <a:t>2 pooling </a:t>
                      </a:r>
                      <a:endParaRPr lang="en-PT" dirty="0"/>
                    </a:p>
                  </a:txBody>
                  <a:tcPr/>
                </a:tc>
                <a:extLst>
                  <a:ext uri="{0D108BD9-81ED-4DB2-BD59-A6C34878D82A}">
                    <a16:rowId xmlns:a16="http://schemas.microsoft.com/office/drawing/2014/main" val="972804592"/>
                  </a:ext>
                </a:extLst>
              </a:tr>
              <a:tr h="370840">
                <a:tc>
                  <a:txBody>
                    <a:bodyPr/>
                    <a:lstStyle/>
                    <a:p>
                      <a:r>
                        <a:rPr lang="en-PT" dirty="0"/>
                        <a:t>45 %</a:t>
                      </a:r>
                    </a:p>
                  </a:txBody>
                  <a:tcPr/>
                </a:tc>
                <a:tc>
                  <a:txBody>
                    <a:bodyPr/>
                    <a:lstStyle/>
                    <a:p>
                      <a:r>
                        <a:rPr lang="en-PT" dirty="0"/>
                        <a:t>67 %</a:t>
                      </a:r>
                    </a:p>
                  </a:txBody>
                  <a:tcPr/>
                </a:tc>
                <a:tc>
                  <a:txBody>
                    <a:bodyPr/>
                    <a:lstStyle/>
                    <a:p>
                      <a:r>
                        <a:rPr lang="en-PT" dirty="0"/>
                        <a:t>89 %</a:t>
                      </a:r>
                    </a:p>
                  </a:txBody>
                  <a:tcPr/>
                </a:tc>
                <a:extLst>
                  <a:ext uri="{0D108BD9-81ED-4DB2-BD59-A6C34878D82A}">
                    <a16:rowId xmlns:a16="http://schemas.microsoft.com/office/drawing/2014/main" val="369343033"/>
                  </a:ext>
                </a:extLst>
              </a:tr>
            </a:tbl>
          </a:graphicData>
        </a:graphic>
      </p:graphicFrame>
      <p:graphicFrame>
        <p:nvGraphicFramePr>
          <p:cNvPr id="16" name="Table 16">
            <a:extLst>
              <a:ext uri="{FF2B5EF4-FFF2-40B4-BE49-F238E27FC236}">
                <a16:creationId xmlns:a16="http://schemas.microsoft.com/office/drawing/2014/main" id="{D124FBE5-7EF1-8246-8E9B-460D8AA915D2}"/>
              </a:ext>
            </a:extLst>
          </p:cNvPr>
          <p:cNvGraphicFramePr>
            <a:graphicFrameLocks noGrp="1"/>
          </p:cNvGraphicFramePr>
          <p:nvPr>
            <p:extLst>
              <p:ext uri="{D42A27DB-BD31-4B8C-83A1-F6EECF244321}">
                <p14:modId xmlns:p14="http://schemas.microsoft.com/office/powerpoint/2010/main" val="3430429840"/>
              </p:ext>
            </p:extLst>
          </p:nvPr>
        </p:nvGraphicFramePr>
        <p:xfrm>
          <a:off x="2328007" y="4624692"/>
          <a:ext cx="8127999" cy="1654533"/>
        </p:xfrm>
        <a:graphic>
          <a:graphicData uri="http://schemas.openxmlformats.org/drawingml/2006/table">
            <a:tbl>
              <a:tblPr firstRow="1" bandRow="1">
                <a:tableStyleId>{7DF18680-E054-41AD-8BC1-D1AEF772440D}</a:tableStyleId>
              </a:tblPr>
              <a:tblGrid>
                <a:gridCol w="8127999">
                  <a:extLst>
                    <a:ext uri="{9D8B030D-6E8A-4147-A177-3AD203B41FA5}">
                      <a16:colId xmlns:a16="http://schemas.microsoft.com/office/drawing/2014/main" val="1022270085"/>
                    </a:ext>
                  </a:extLst>
                </a:gridCol>
              </a:tblGrid>
              <a:tr h="3228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Iteration</a:t>
                      </a:r>
                      <a:r>
                        <a:rPr lang="en-PT" dirty="0"/>
                        <a:t> 4</a:t>
                      </a:r>
                    </a:p>
                  </a:txBody>
                  <a:tcPr/>
                </a:tc>
                <a:extLst>
                  <a:ext uri="{0D108BD9-81ED-4DB2-BD59-A6C34878D82A}">
                    <a16:rowId xmlns:a16="http://schemas.microsoft.com/office/drawing/2014/main" val="247729586"/>
                  </a:ext>
                </a:extLst>
              </a:tr>
              <a:tr h="5572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Image Based with </a:t>
                      </a:r>
                      <a:r>
                        <a:rPr lang="en-GB" dirty="0" err="1"/>
                        <a:t>AlexNet</a:t>
                      </a:r>
                      <a:r>
                        <a:rPr lang="en-GB" dirty="0"/>
                        <a:t> V2</a:t>
                      </a:r>
                      <a:endParaRPr lang="en-PT" dirty="0"/>
                    </a:p>
                  </a:txBody>
                  <a:tcPr/>
                </a:tc>
                <a:extLst>
                  <a:ext uri="{0D108BD9-81ED-4DB2-BD59-A6C34878D82A}">
                    <a16:rowId xmlns:a16="http://schemas.microsoft.com/office/drawing/2014/main" val="2244509532"/>
                  </a:ext>
                </a:extLst>
              </a:tr>
              <a:tr h="3228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convolutional  1 pooling 2 dense</a:t>
                      </a:r>
                      <a:endParaRPr lang="en-PT" dirty="0"/>
                    </a:p>
                  </a:txBody>
                  <a:tcPr/>
                </a:tc>
                <a:extLst>
                  <a:ext uri="{0D108BD9-81ED-4DB2-BD59-A6C34878D82A}">
                    <a16:rowId xmlns:a16="http://schemas.microsoft.com/office/drawing/2014/main" val="3699743544"/>
                  </a:ext>
                </a:extLst>
              </a:tr>
              <a:tr h="322853">
                <a:tc>
                  <a:txBody>
                    <a:bodyPr/>
                    <a:lstStyle/>
                    <a:p>
                      <a:r>
                        <a:rPr lang="en-PT" dirty="0"/>
                        <a:t>94 %</a:t>
                      </a:r>
                    </a:p>
                  </a:txBody>
                  <a:tcPr/>
                </a:tc>
                <a:extLst>
                  <a:ext uri="{0D108BD9-81ED-4DB2-BD59-A6C34878D82A}">
                    <a16:rowId xmlns:a16="http://schemas.microsoft.com/office/drawing/2014/main" val="1112405391"/>
                  </a:ext>
                </a:extLst>
              </a:tr>
            </a:tbl>
          </a:graphicData>
        </a:graphic>
      </p:graphicFrame>
    </p:spTree>
    <p:extLst>
      <p:ext uri="{BB962C8B-B14F-4D97-AF65-F5344CB8AC3E}">
        <p14:creationId xmlns:p14="http://schemas.microsoft.com/office/powerpoint/2010/main" val="2477803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3141918-766C-FB48-982A-4156867348D0}"/>
              </a:ext>
            </a:extLst>
          </p:cNvPr>
          <p:cNvSpPr/>
          <p:nvPr/>
        </p:nvSpPr>
        <p:spPr>
          <a:xfrm>
            <a:off x="2303585" y="230065"/>
            <a:ext cx="1872760" cy="69459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PT" dirty="0"/>
              <a:t>Introduction</a:t>
            </a:r>
          </a:p>
        </p:txBody>
      </p:sp>
      <p:sp>
        <p:nvSpPr>
          <p:cNvPr id="4" name="Oval 3">
            <a:extLst>
              <a:ext uri="{FF2B5EF4-FFF2-40B4-BE49-F238E27FC236}">
                <a16:creationId xmlns:a16="http://schemas.microsoft.com/office/drawing/2014/main" id="{057BAD46-D3D0-0848-9205-E4E2703B8FCC}"/>
              </a:ext>
            </a:extLst>
          </p:cNvPr>
          <p:cNvSpPr/>
          <p:nvPr/>
        </p:nvSpPr>
        <p:spPr>
          <a:xfrm>
            <a:off x="6993062" y="237392"/>
            <a:ext cx="1872760" cy="694591"/>
          </a:xfrm>
          <a:prstGeom prst="ellipse">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PT" dirty="0"/>
              <a:t> Model</a:t>
            </a:r>
          </a:p>
        </p:txBody>
      </p:sp>
      <p:sp>
        <p:nvSpPr>
          <p:cNvPr id="5" name="Oval 4">
            <a:extLst>
              <a:ext uri="{FF2B5EF4-FFF2-40B4-BE49-F238E27FC236}">
                <a16:creationId xmlns:a16="http://schemas.microsoft.com/office/drawing/2014/main" id="{4882B2E2-B74C-D84A-B4B5-3AE0B1403594}"/>
              </a:ext>
            </a:extLst>
          </p:cNvPr>
          <p:cNvSpPr/>
          <p:nvPr/>
        </p:nvSpPr>
        <p:spPr>
          <a:xfrm>
            <a:off x="4519248" y="230064"/>
            <a:ext cx="1872760" cy="69459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Data</a:t>
            </a:r>
            <a:endParaRPr lang="en-PT" dirty="0"/>
          </a:p>
        </p:txBody>
      </p:sp>
      <p:cxnSp>
        <p:nvCxnSpPr>
          <p:cNvPr id="7" name="Straight Arrow Connector 6">
            <a:extLst>
              <a:ext uri="{FF2B5EF4-FFF2-40B4-BE49-F238E27FC236}">
                <a16:creationId xmlns:a16="http://schemas.microsoft.com/office/drawing/2014/main" id="{994D1EE7-1567-F942-B974-A4ACF0480155}"/>
              </a:ext>
            </a:extLst>
          </p:cNvPr>
          <p:cNvCxnSpPr>
            <a:cxnSpLocks/>
            <a:stCxn id="3" idx="6"/>
            <a:endCxn id="5" idx="2"/>
          </p:cNvCxnSpPr>
          <p:nvPr/>
        </p:nvCxnSpPr>
        <p:spPr>
          <a:xfrm flipV="1">
            <a:off x="4176345" y="577360"/>
            <a:ext cx="34290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5161267-1747-C542-8EF0-0801F2F202AD}"/>
              </a:ext>
            </a:extLst>
          </p:cNvPr>
          <p:cNvCxnSpPr>
            <a:cxnSpLocks/>
            <a:stCxn id="5" idx="6"/>
            <a:endCxn id="4" idx="2"/>
          </p:cNvCxnSpPr>
          <p:nvPr/>
        </p:nvCxnSpPr>
        <p:spPr>
          <a:xfrm>
            <a:off x="6392008" y="577360"/>
            <a:ext cx="601054" cy="7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C0ECD2E-813B-4241-819D-AA640AD809A0}"/>
              </a:ext>
            </a:extLst>
          </p:cNvPr>
          <p:cNvSpPr txBox="1"/>
          <p:nvPr/>
        </p:nvSpPr>
        <p:spPr>
          <a:xfrm>
            <a:off x="2303585" y="1264623"/>
            <a:ext cx="7969968" cy="461665"/>
          </a:xfrm>
          <a:prstGeom prst="rect">
            <a:avLst/>
          </a:prstGeom>
          <a:noFill/>
        </p:spPr>
        <p:txBody>
          <a:bodyPr wrap="square" rtlCol="0">
            <a:spAutoFit/>
          </a:bodyPr>
          <a:lstStyle/>
          <a:p>
            <a:pPr algn="ctr"/>
            <a:r>
              <a:rPr lang="en-PT" sz="2400" b="1" dirty="0"/>
              <a:t>Model Deployment (SAS) </a:t>
            </a:r>
          </a:p>
        </p:txBody>
      </p:sp>
      <p:pic>
        <p:nvPicPr>
          <p:cNvPr id="9" name="Picture 8" descr="Diagram, schematic&#10;&#10;Description automatically generated">
            <a:extLst>
              <a:ext uri="{FF2B5EF4-FFF2-40B4-BE49-F238E27FC236}">
                <a16:creationId xmlns:a16="http://schemas.microsoft.com/office/drawing/2014/main" id="{EA992C8D-24BE-B048-BC89-E8BCE0D754BD}"/>
              </a:ext>
            </a:extLst>
          </p:cNvPr>
          <p:cNvPicPr>
            <a:picLocks noChangeAspect="1"/>
          </p:cNvPicPr>
          <p:nvPr/>
        </p:nvPicPr>
        <p:blipFill>
          <a:blip r:embed="rId3"/>
          <a:stretch>
            <a:fillRect/>
          </a:stretch>
        </p:blipFill>
        <p:spPr>
          <a:xfrm>
            <a:off x="2557690" y="2053504"/>
            <a:ext cx="7076619" cy="3181297"/>
          </a:xfrm>
          <a:prstGeom prst="rect">
            <a:avLst/>
          </a:prstGeom>
        </p:spPr>
      </p:pic>
      <p:sp>
        <p:nvSpPr>
          <p:cNvPr id="10" name="TextBox 9">
            <a:extLst>
              <a:ext uri="{FF2B5EF4-FFF2-40B4-BE49-F238E27FC236}">
                <a16:creationId xmlns:a16="http://schemas.microsoft.com/office/drawing/2014/main" id="{F9E6D78F-4264-3C4E-AFBA-94308AA379B9}"/>
              </a:ext>
            </a:extLst>
          </p:cNvPr>
          <p:cNvSpPr txBox="1"/>
          <p:nvPr/>
        </p:nvSpPr>
        <p:spPr>
          <a:xfrm>
            <a:off x="5566906" y="5469684"/>
            <a:ext cx="1125629" cy="369332"/>
          </a:xfrm>
          <a:prstGeom prst="rect">
            <a:avLst/>
          </a:prstGeom>
          <a:noFill/>
        </p:spPr>
        <p:txBody>
          <a:bodyPr wrap="none" rtlCol="0">
            <a:spAutoFit/>
          </a:bodyPr>
          <a:lstStyle/>
          <a:p>
            <a:r>
              <a:rPr lang="en-PT" dirty="0"/>
              <a:t>Figure 5.3</a:t>
            </a:r>
          </a:p>
        </p:txBody>
      </p:sp>
    </p:spTree>
    <p:extLst>
      <p:ext uri="{BB962C8B-B14F-4D97-AF65-F5344CB8AC3E}">
        <p14:creationId xmlns:p14="http://schemas.microsoft.com/office/powerpoint/2010/main" val="340398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BFE9CEA3-6786-E740-8ADA-A5DC3A893E53}"/>
              </a:ext>
            </a:extLst>
          </p:cNvPr>
          <p:cNvSpPr/>
          <p:nvPr/>
        </p:nvSpPr>
        <p:spPr>
          <a:xfrm>
            <a:off x="2303585" y="230065"/>
            <a:ext cx="1872760" cy="69459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PT" dirty="0"/>
              <a:t>Introduction</a:t>
            </a:r>
          </a:p>
        </p:txBody>
      </p:sp>
      <p:sp>
        <p:nvSpPr>
          <p:cNvPr id="5" name="Oval 4">
            <a:extLst>
              <a:ext uri="{FF2B5EF4-FFF2-40B4-BE49-F238E27FC236}">
                <a16:creationId xmlns:a16="http://schemas.microsoft.com/office/drawing/2014/main" id="{BBA83264-F027-944A-B91B-7759A57930DB}"/>
              </a:ext>
            </a:extLst>
          </p:cNvPr>
          <p:cNvSpPr/>
          <p:nvPr/>
        </p:nvSpPr>
        <p:spPr>
          <a:xfrm>
            <a:off x="6993062" y="237392"/>
            <a:ext cx="1872760" cy="69459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PT" dirty="0"/>
              <a:t> Model</a:t>
            </a:r>
          </a:p>
        </p:txBody>
      </p:sp>
      <p:sp>
        <p:nvSpPr>
          <p:cNvPr id="6" name="Oval 5">
            <a:extLst>
              <a:ext uri="{FF2B5EF4-FFF2-40B4-BE49-F238E27FC236}">
                <a16:creationId xmlns:a16="http://schemas.microsoft.com/office/drawing/2014/main" id="{9108A346-0348-7444-B41E-2CB667DE5A05}"/>
              </a:ext>
            </a:extLst>
          </p:cNvPr>
          <p:cNvSpPr/>
          <p:nvPr/>
        </p:nvSpPr>
        <p:spPr>
          <a:xfrm>
            <a:off x="4519248" y="230064"/>
            <a:ext cx="1872760" cy="69459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PT" dirty="0"/>
              <a:t>Data</a:t>
            </a:r>
          </a:p>
        </p:txBody>
      </p:sp>
      <p:sp>
        <p:nvSpPr>
          <p:cNvPr id="7" name="Oval 6">
            <a:extLst>
              <a:ext uri="{FF2B5EF4-FFF2-40B4-BE49-F238E27FC236}">
                <a16:creationId xmlns:a16="http://schemas.microsoft.com/office/drawing/2014/main" id="{1CCF6DBD-A6C4-4B49-B58C-2DB74939C195}"/>
              </a:ext>
            </a:extLst>
          </p:cNvPr>
          <p:cNvSpPr/>
          <p:nvPr/>
        </p:nvSpPr>
        <p:spPr>
          <a:xfrm>
            <a:off x="9298516" y="222734"/>
            <a:ext cx="1872760" cy="694591"/>
          </a:xfrm>
          <a:prstGeom prst="ellipse">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PT" dirty="0"/>
              <a:t>Conclusion</a:t>
            </a:r>
          </a:p>
        </p:txBody>
      </p:sp>
      <p:cxnSp>
        <p:nvCxnSpPr>
          <p:cNvPr id="9" name="Straight Arrow Connector 8">
            <a:extLst>
              <a:ext uri="{FF2B5EF4-FFF2-40B4-BE49-F238E27FC236}">
                <a16:creationId xmlns:a16="http://schemas.microsoft.com/office/drawing/2014/main" id="{005E02C9-06D7-2D4B-A484-923E48A8F7DD}"/>
              </a:ext>
            </a:extLst>
          </p:cNvPr>
          <p:cNvCxnSpPr>
            <a:cxnSpLocks/>
            <a:stCxn id="4" idx="6"/>
            <a:endCxn id="6" idx="2"/>
          </p:cNvCxnSpPr>
          <p:nvPr/>
        </p:nvCxnSpPr>
        <p:spPr>
          <a:xfrm flipV="1">
            <a:off x="4176345" y="577360"/>
            <a:ext cx="34290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A2AF0BF-8E1A-384C-9F80-4ED676D99945}"/>
              </a:ext>
            </a:extLst>
          </p:cNvPr>
          <p:cNvCxnSpPr>
            <a:cxnSpLocks/>
            <a:stCxn id="6" idx="6"/>
            <a:endCxn id="5" idx="2"/>
          </p:cNvCxnSpPr>
          <p:nvPr/>
        </p:nvCxnSpPr>
        <p:spPr>
          <a:xfrm>
            <a:off x="6392008" y="577360"/>
            <a:ext cx="601054" cy="7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B00733A-D29A-DA42-BEDE-DF8073E5CF72}"/>
              </a:ext>
            </a:extLst>
          </p:cNvPr>
          <p:cNvCxnSpPr>
            <a:cxnSpLocks/>
            <a:stCxn id="5" idx="6"/>
            <a:endCxn id="7" idx="2"/>
          </p:cNvCxnSpPr>
          <p:nvPr/>
        </p:nvCxnSpPr>
        <p:spPr>
          <a:xfrm flipV="1">
            <a:off x="8865822" y="570030"/>
            <a:ext cx="432694" cy="1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2C7791A-7790-6748-BBAF-D8E7BC68F287}"/>
              </a:ext>
            </a:extLst>
          </p:cNvPr>
          <p:cNvSpPr txBox="1"/>
          <p:nvPr/>
        </p:nvSpPr>
        <p:spPr>
          <a:xfrm>
            <a:off x="1828801" y="1128841"/>
            <a:ext cx="8974923" cy="461665"/>
          </a:xfrm>
          <a:prstGeom prst="rect">
            <a:avLst/>
          </a:prstGeom>
          <a:noFill/>
        </p:spPr>
        <p:txBody>
          <a:bodyPr wrap="square" rtlCol="0">
            <a:spAutoFit/>
          </a:bodyPr>
          <a:lstStyle/>
          <a:p>
            <a:pPr algn="ctr"/>
            <a:r>
              <a:rPr lang="en-GB" sz="2400" b="1" dirty="0"/>
              <a:t>Usefulness of the solution</a:t>
            </a:r>
            <a:endParaRPr lang="en-PT" sz="2400" b="1" dirty="0"/>
          </a:p>
        </p:txBody>
      </p:sp>
      <p:sp>
        <p:nvSpPr>
          <p:cNvPr id="10" name="TextBox 9">
            <a:extLst>
              <a:ext uri="{FF2B5EF4-FFF2-40B4-BE49-F238E27FC236}">
                <a16:creationId xmlns:a16="http://schemas.microsoft.com/office/drawing/2014/main" id="{2AEB4091-5102-FE4F-A83E-74E6B1475723}"/>
              </a:ext>
            </a:extLst>
          </p:cNvPr>
          <p:cNvSpPr txBox="1"/>
          <p:nvPr/>
        </p:nvSpPr>
        <p:spPr>
          <a:xfrm>
            <a:off x="1918829" y="1590506"/>
            <a:ext cx="9547412" cy="43411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b="1" dirty="0"/>
              <a:t>Supply chain optimization :</a:t>
            </a:r>
            <a:r>
              <a:rPr lang="en-GB" sz="2000" dirty="0"/>
              <a:t> </a:t>
            </a:r>
            <a:r>
              <a:rPr lang="en-GB" dirty="0"/>
              <a:t>AI in food manufacturing helps to monitor every stage of the process it makes price and inventory management predictions and tracks the path of goods from where they are grown to the place where consumers receive it (anomaly detection , classification choose the right machines)</a:t>
            </a:r>
          </a:p>
          <a:p>
            <a:pPr marL="285750" indent="-285750">
              <a:lnSpc>
                <a:spcPct val="150000"/>
              </a:lnSpc>
              <a:buFont typeface="Arial" panose="020B0604020202020204" pitchFamily="34" charset="0"/>
              <a:buChar char="•"/>
            </a:pPr>
            <a:r>
              <a:rPr lang="en-GB" sz="2000" b="1" dirty="0"/>
              <a:t>Sorting food</a:t>
            </a:r>
            <a:r>
              <a:rPr lang="en-GB" sz="2000" dirty="0"/>
              <a:t>: </a:t>
            </a:r>
            <a:r>
              <a:rPr lang="en-GB" dirty="0"/>
              <a:t>optical sorting solutions Previously, a manufacturer had to hire many people to perform the monotonous and routine actions linked to food selection. Now, instead of manually sorting large amounts of food by size and shape (so that it can be canned or bagged)</a:t>
            </a:r>
          </a:p>
          <a:p>
            <a:pPr marL="285750" indent="-285750">
              <a:lnSpc>
                <a:spcPct val="150000"/>
              </a:lnSpc>
              <a:buFont typeface="Arial" panose="020B0604020202020204" pitchFamily="34" charset="0"/>
              <a:buChar char="•"/>
            </a:pPr>
            <a:r>
              <a:rPr lang="en-GB" sz="2000" b="1" dirty="0"/>
              <a:t>Matching customer tastes with your business strategy: </a:t>
            </a:r>
            <a:r>
              <a:rPr lang="en-GB" dirty="0"/>
              <a:t>the idea is to use historical data to know better each client and their needs. Providing service and goods that match completely the taste and the needs of each client will improve the business.</a:t>
            </a:r>
            <a:endParaRPr lang="en-PT" dirty="0"/>
          </a:p>
        </p:txBody>
      </p:sp>
    </p:spTree>
    <p:extLst>
      <p:ext uri="{BB962C8B-B14F-4D97-AF65-F5344CB8AC3E}">
        <p14:creationId xmlns:p14="http://schemas.microsoft.com/office/powerpoint/2010/main" val="511551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{90A7DC99-E97C-1A4B-B938-73B2B04FE8E8}tf10001122</Template>
  <TotalTime>3407</TotalTime>
  <Words>555</Words>
  <Application>Microsoft Macintosh PowerPoint</Application>
  <PresentationFormat>Widescreen</PresentationFormat>
  <Paragraphs>100</Paragraphs>
  <Slides>11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Lustria</vt:lpstr>
      <vt:lpstr>Tw Cen MT</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omar farouq benarous</dc:creator>
  <cp:lastModifiedBy>ahmed omar farouq benarous</cp:lastModifiedBy>
  <cp:revision>116</cp:revision>
  <dcterms:created xsi:type="dcterms:W3CDTF">2020-11-28T18:38:53Z</dcterms:created>
  <dcterms:modified xsi:type="dcterms:W3CDTF">2020-12-16T23:21:31Z</dcterms:modified>
</cp:coreProperties>
</file>